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5F_CC5F8F20.xml" ContentType="application/vnd.ms-powerpoint.comments+xml"/>
  <Override PartName="/ppt/comments/modernComment_15B_3C6804A2.xml" ContentType="application/vnd.ms-powerpoint.comments+xml"/>
  <Override PartName="/ppt/comments/modernComment_155_A147B10F.xml" ContentType="application/vnd.ms-powerpoint.comments+xml"/>
  <Override PartName="/ppt/comments/modernComment_160_3E4C5AF7.xml" ContentType="application/vnd.ms-powerpoint.comments+xml"/>
  <Override PartName="/ppt/comments/modernComment_157_4267E85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Lst>
  <p:notesMasterIdLst>
    <p:notesMasterId r:id="rId50"/>
  </p:notesMasterIdLst>
  <p:sldIdLst>
    <p:sldId id="256" r:id="rId6"/>
    <p:sldId id="310" r:id="rId7"/>
    <p:sldId id="351" r:id="rId8"/>
    <p:sldId id="334" r:id="rId9"/>
    <p:sldId id="333" r:id="rId10"/>
    <p:sldId id="348" r:id="rId11"/>
    <p:sldId id="364" r:id="rId12"/>
    <p:sldId id="349" r:id="rId13"/>
    <p:sldId id="347" r:id="rId14"/>
    <p:sldId id="336" r:id="rId15"/>
    <p:sldId id="337" r:id="rId16"/>
    <p:sldId id="365" r:id="rId17"/>
    <p:sldId id="338" r:id="rId18"/>
    <p:sldId id="339" r:id="rId19"/>
    <p:sldId id="340" r:id="rId20"/>
    <p:sldId id="341" r:id="rId21"/>
    <p:sldId id="352" r:id="rId22"/>
    <p:sldId id="342" r:id="rId23"/>
    <p:sldId id="366" r:id="rId24"/>
    <p:sldId id="343" r:id="rId25"/>
    <p:sldId id="346" r:id="rId26"/>
    <p:sldId id="354" r:id="rId27"/>
    <p:sldId id="355" r:id="rId28"/>
    <p:sldId id="353" r:id="rId29"/>
    <p:sldId id="317" r:id="rId30"/>
    <p:sldId id="318" r:id="rId31"/>
    <p:sldId id="319" r:id="rId32"/>
    <p:sldId id="320" r:id="rId33"/>
    <p:sldId id="321" r:id="rId34"/>
    <p:sldId id="356" r:id="rId35"/>
    <p:sldId id="344" r:id="rId36"/>
    <p:sldId id="345" r:id="rId37"/>
    <p:sldId id="357" r:id="rId38"/>
    <p:sldId id="358" r:id="rId39"/>
    <p:sldId id="329" r:id="rId40"/>
    <p:sldId id="330" r:id="rId41"/>
    <p:sldId id="331" r:id="rId42"/>
    <p:sldId id="324" r:id="rId43"/>
    <p:sldId id="359" r:id="rId44"/>
    <p:sldId id="360" r:id="rId45"/>
    <p:sldId id="361" r:id="rId46"/>
    <p:sldId id="362" r:id="rId47"/>
    <p:sldId id="363" r:id="rId48"/>
    <p:sldId id="315" r:id="rId4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BC6524-CE99-3AAC-1477-2AB8F350E562}" name="Richa Patney" initials="RP" userId="S::Richa.Patney@alfuttaim.com::89fbd023-77c6-470f-9eba-bda25883ae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1B987"/>
    <a:srgbClr val="F16350"/>
    <a:srgbClr val="FFFFFF"/>
    <a:srgbClr val="F6A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9FD57-36D7-48C4-95FC-DF449B6DA342}" v="1" dt="2024-06-25T06:04:16.094"/>
    <p1510:client id="{F5B86BC3-8C6A-8A18-C02C-572E4AE8A8AD}" v="1" dt="2024-06-25T06:03:39.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2923" autoAdjust="0"/>
  </p:normalViewPr>
  <p:slideViewPr>
    <p:cSldViewPr snapToGrid="0">
      <p:cViewPr varScale="1">
        <p:scale>
          <a:sx n="51" d="100"/>
          <a:sy n="51" d="100"/>
        </p:scale>
        <p:origin x="21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ta Rodrigues-External" userId="S::sunita.rodrigues-external@alfuttaim.com::d18c9176-05f6-47d0-b97b-f76379ccbcd6" providerId="AD" clId="Web-{F5B86BC3-8C6A-8A18-C02C-572E4AE8A8AD}"/>
    <pc:docChg chg="modSld">
      <pc:chgData name="Sunita Rodrigues-External" userId="S::sunita.rodrigues-external@alfuttaim.com::d18c9176-05f6-47d0-b97b-f76379ccbcd6" providerId="AD" clId="Web-{F5B86BC3-8C6A-8A18-C02C-572E4AE8A8AD}" dt="2024-06-25T06:03:39.014" v="0"/>
      <pc:docMkLst>
        <pc:docMk/>
      </pc:docMkLst>
      <pc:sldChg chg="delSp">
        <pc:chgData name="Sunita Rodrigues-External" userId="S::sunita.rodrigues-external@alfuttaim.com::d18c9176-05f6-47d0-b97b-f76379ccbcd6" providerId="AD" clId="Web-{F5B86BC3-8C6A-8A18-C02C-572E4AE8A8AD}" dt="2024-06-25T06:03:39.014" v="0"/>
        <pc:sldMkLst>
          <pc:docMk/>
          <pc:sldMk cId="3262132527" sldId="357"/>
        </pc:sldMkLst>
        <pc:picChg chg="del">
          <ac:chgData name="Sunita Rodrigues-External" userId="S::sunita.rodrigues-external@alfuttaim.com::d18c9176-05f6-47d0-b97b-f76379ccbcd6" providerId="AD" clId="Web-{F5B86BC3-8C6A-8A18-C02C-572E4AE8A8AD}" dt="2024-06-25T06:03:39.014" v="0"/>
          <ac:picMkLst>
            <pc:docMk/>
            <pc:sldMk cId="3262132527" sldId="357"/>
            <ac:picMk id="5" creationId="{0C1C043A-4F5C-66F5-0668-3DA20F722164}"/>
          </ac:picMkLst>
        </pc:picChg>
      </pc:sldChg>
    </pc:docChg>
  </pc:docChgLst>
  <pc:docChgLst>
    <pc:chgData name="Sunita Rodrigues-External" userId="d18c9176-05f6-47d0-b97b-f76379ccbcd6" providerId="ADAL" clId="{AB29FD57-36D7-48C4-95FC-DF449B6DA342}"/>
    <pc:docChg chg="modSld">
      <pc:chgData name="Sunita Rodrigues-External" userId="d18c9176-05f6-47d0-b97b-f76379ccbcd6" providerId="ADAL" clId="{AB29FD57-36D7-48C4-95FC-DF449B6DA342}" dt="2024-06-25T06:04:23.357" v="5" actId="1076"/>
      <pc:docMkLst>
        <pc:docMk/>
      </pc:docMkLst>
      <pc:sldChg chg="addSp modSp mod">
        <pc:chgData name="Sunita Rodrigues-External" userId="d18c9176-05f6-47d0-b97b-f76379ccbcd6" providerId="ADAL" clId="{AB29FD57-36D7-48C4-95FC-DF449B6DA342}" dt="2024-06-25T06:04:23.357" v="5" actId="1076"/>
        <pc:sldMkLst>
          <pc:docMk/>
          <pc:sldMk cId="3262132527" sldId="357"/>
        </pc:sldMkLst>
        <pc:picChg chg="add mod">
          <ac:chgData name="Sunita Rodrigues-External" userId="d18c9176-05f6-47d0-b97b-f76379ccbcd6" providerId="ADAL" clId="{AB29FD57-36D7-48C4-95FC-DF449B6DA342}" dt="2024-06-25T06:04:23.357" v="5" actId="1076"/>
          <ac:picMkLst>
            <pc:docMk/>
            <pc:sldMk cId="3262132527" sldId="357"/>
            <ac:picMk id="7" creationId="{9CE45923-5DD5-B2F3-E70F-9F097A83359C}"/>
          </ac:picMkLst>
        </pc:picChg>
      </pc:sldChg>
    </pc:docChg>
  </pc:docChgLst>
  <pc:docChgLst>
    <pc:chgData name="Richa Patney" userId="89fbd023-77c6-470f-9eba-bda25883ae78" providerId="ADAL" clId="{5782676E-8EB4-4F5C-9088-79010B00BFC0}"/>
    <pc:docChg chg="">
      <pc:chgData name="Richa Patney" userId="89fbd023-77c6-470f-9eba-bda25883ae78" providerId="ADAL" clId="{5782676E-8EB4-4F5C-9088-79010B00BFC0}" dt="2024-04-15T07:35:58.182" v="4"/>
      <pc:docMkLst>
        <pc:docMk/>
      </pc:docMkLst>
      <pc:sldChg chg="addCm">
        <pc:chgData name="Richa Patney" userId="89fbd023-77c6-470f-9eba-bda25883ae78" providerId="ADAL" clId="{5782676E-8EB4-4F5C-9088-79010B00BFC0}" dt="2024-04-15T07:23:17.969" v="2"/>
        <pc:sldMkLst>
          <pc:docMk/>
          <pc:sldMk cId="2705830159" sldId="341"/>
        </pc:sldMkLst>
        <pc:extLst>
          <p:ext xmlns:p="http://schemas.openxmlformats.org/presentationml/2006/main" uri="{D6D511B9-2390-475A-947B-AFAB55BFBCF1}">
            <pc226:cmChg xmlns:pc226="http://schemas.microsoft.com/office/powerpoint/2022/06/main/command" chg="add">
              <pc226:chgData name="Richa Patney" userId="89fbd023-77c6-470f-9eba-bda25883ae78" providerId="ADAL" clId="{5782676E-8EB4-4F5C-9088-79010B00BFC0}" dt="2024-04-15T07:23:17.969" v="2"/>
              <pc2:cmMkLst xmlns:pc2="http://schemas.microsoft.com/office/powerpoint/2019/9/main/command">
                <pc:docMk/>
                <pc:sldMk cId="2705830159" sldId="341"/>
                <pc2:cmMk id="{2DABEC18-1539-4E93-8F68-C91E3EEDAAA6}"/>
              </pc2:cmMkLst>
            </pc226:cmChg>
          </p:ext>
        </pc:extLst>
      </pc:sldChg>
      <pc:sldChg chg="addCm">
        <pc:chgData name="Richa Patney" userId="89fbd023-77c6-470f-9eba-bda25883ae78" providerId="ADAL" clId="{5782676E-8EB4-4F5C-9088-79010B00BFC0}" dt="2024-04-15T07:35:58.182" v="4"/>
        <pc:sldMkLst>
          <pc:docMk/>
          <pc:sldMk cId="1114105942" sldId="343"/>
        </pc:sldMkLst>
        <pc:extLst>
          <p:ext xmlns:p="http://schemas.openxmlformats.org/presentationml/2006/main" uri="{D6D511B9-2390-475A-947B-AFAB55BFBCF1}">
            <pc226:cmChg xmlns:pc226="http://schemas.microsoft.com/office/powerpoint/2022/06/main/command" chg="add">
              <pc226:chgData name="Richa Patney" userId="89fbd023-77c6-470f-9eba-bda25883ae78" providerId="ADAL" clId="{5782676E-8EB4-4F5C-9088-79010B00BFC0}" dt="2024-04-15T07:35:58.182" v="4"/>
              <pc2:cmMkLst xmlns:pc2="http://schemas.microsoft.com/office/powerpoint/2019/9/main/command">
                <pc:docMk/>
                <pc:sldMk cId="1114105942" sldId="343"/>
                <pc2:cmMk id="{33C6A21F-A643-4996-B53F-AF71258BAD4D}"/>
              </pc2:cmMkLst>
            </pc226:cmChg>
          </p:ext>
        </pc:extLst>
      </pc:sldChg>
      <pc:sldChg chg="addCm">
        <pc:chgData name="Richa Patney" userId="89fbd023-77c6-470f-9eba-bda25883ae78" providerId="ADAL" clId="{5782676E-8EB4-4F5C-9088-79010B00BFC0}" dt="2024-04-15T07:06:03.140" v="1"/>
        <pc:sldMkLst>
          <pc:docMk/>
          <pc:sldMk cId="1013449890" sldId="347"/>
        </pc:sldMkLst>
        <pc:extLst>
          <p:ext xmlns:p="http://schemas.openxmlformats.org/presentationml/2006/main" uri="{D6D511B9-2390-475A-947B-AFAB55BFBCF1}">
            <pc226:cmChg xmlns:pc226="http://schemas.microsoft.com/office/powerpoint/2022/06/main/command" chg="add">
              <pc226:chgData name="Richa Patney" userId="89fbd023-77c6-470f-9eba-bda25883ae78" providerId="ADAL" clId="{5782676E-8EB4-4F5C-9088-79010B00BFC0}" dt="2024-04-15T07:06:03.140" v="1"/>
              <pc2:cmMkLst xmlns:pc2="http://schemas.microsoft.com/office/powerpoint/2019/9/main/command">
                <pc:docMk/>
                <pc:sldMk cId="1013449890" sldId="347"/>
                <pc2:cmMk id="{FAAE3C2B-C450-4650-B815-50C4433EF546}"/>
              </pc2:cmMkLst>
            </pc226:cmChg>
          </p:ext>
        </pc:extLst>
      </pc:sldChg>
      <pc:sldChg chg="addCm">
        <pc:chgData name="Richa Patney" userId="89fbd023-77c6-470f-9eba-bda25883ae78" providerId="ADAL" clId="{5782676E-8EB4-4F5C-9088-79010B00BFC0}" dt="2024-04-15T06:27:48.733" v="0"/>
        <pc:sldMkLst>
          <pc:docMk/>
          <pc:sldMk cId="3428814624" sldId="351"/>
        </pc:sldMkLst>
        <pc:extLst>
          <p:ext xmlns:p="http://schemas.openxmlformats.org/presentationml/2006/main" uri="{D6D511B9-2390-475A-947B-AFAB55BFBCF1}">
            <pc226:cmChg xmlns:pc226="http://schemas.microsoft.com/office/powerpoint/2022/06/main/command" chg="add">
              <pc226:chgData name="Richa Patney" userId="89fbd023-77c6-470f-9eba-bda25883ae78" providerId="ADAL" clId="{5782676E-8EB4-4F5C-9088-79010B00BFC0}" dt="2024-04-15T06:27:48.733" v="0"/>
              <pc2:cmMkLst xmlns:pc2="http://schemas.microsoft.com/office/powerpoint/2019/9/main/command">
                <pc:docMk/>
                <pc:sldMk cId="3428814624" sldId="351"/>
                <pc2:cmMk id="{B9449BB1-3A08-4B9E-B34A-F9761BC53E8C}"/>
              </pc2:cmMkLst>
            </pc226:cmChg>
          </p:ext>
        </pc:extLst>
      </pc:sldChg>
      <pc:sldChg chg="addCm">
        <pc:chgData name="Richa Patney" userId="89fbd023-77c6-470f-9eba-bda25883ae78" providerId="ADAL" clId="{5782676E-8EB4-4F5C-9088-79010B00BFC0}" dt="2024-04-15T07:26:33.922" v="3"/>
        <pc:sldMkLst>
          <pc:docMk/>
          <pc:sldMk cId="1045191415" sldId="352"/>
        </pc:sldMkLst>
        <pc:extLst>
          <p:ext xmlns:p="http://schemas.openxmlformats.org/presentationml/2006/main" uri="{D6D511B9-2390-475A-947B-AFAB55BFBCF1}">
            <pc226:cmChg xmlns:pc226="http://schemas.microsoft.com/office/powerpoint/2022/06/main/command" chg="add">
              <pc226:chgData name="Richa Patney" userId="89fbd023-77c6-470f-9eba-bda25883ae78" providerId="ADAL" clId="{5782676E-8EB4-4F5C-9088-79010B00BFC0}" dt="2024-04-15T07:26:33.922" v="3"/>
              <pc2:cmMkLst xmlns:pc2="http://schemas.microsoft.com/office/powerpoint/2019/9/main/command">
                <pc:docMk/>
                <pc:sldMk cId="1045191415" sldId="352"/>
                <pc2:cmMk id="{32286D4F-7EDB-4402-9713-DE6CF74EC302}"/>
              </pc2:cmMkLst>
            </pc226:cmChg>
          </p:ext>
        </pc:extLst>
      </pc:sldChg>
    </pc:docChg>
  </pc:docChgLst>
</pc:chgInfo>
</file>

<file path=ppt/comments/modernComment_155_A147B10F.xml><?xml version="1.0" encoding="utf-8"?>
<p188:cmLst xmlns:a="http://schemas.openxmlformats.org/drawingml/2006/main" xmlns:r="http://schemas.openxmlformats.org/officeDocument/2006/relationships" xmlns:p188="http://schemas.microsoft.com/office/powerpoint/2018/8/main">
  <p188:cm id="{2DABEC18-1539-4E93-8F68-C91E3EEDAAA6}" authorId="{1FBC6524-CE99-3AAC-1477-2AB8F350E562}" created="2024-04-15T07:23:17.875">
    <pc:sldMkLst xmlns:pc="http://schemas.microsoft.com/office/powerpoint/2013/main/command">
      <pc:docMk/>
      <pc:sldMk cId="2705830159" sldId="341"/>
    </pc:sldMkLst>
    <p188:txBody>
      <a:bodyPr/>
      <a:lstStyle/>
      <a:p>
        <a:r>
          <a:rPr lang="en-US"/>
          <a:t>The last paragraph is repeated in different LC 101 slides</a:t>
        </a:r>
      </a:p>
    </p188:txBody>
  </p188:cm>
</p188:cmLst>
</file>

<file path=ppt/comments/modernComment_157_4267E856.xml><?xml version="1.0" encoding="utf-8"?>
<p188:cmLst xmlns:a="http://schemas.openxmlformats.org/drawingml/2006/main" xmlns:r="http://schemas.openxmlformats.org/officeDocument/2006/relationships" xmlns:p188="http://schemas.microsoft.com/office/powerpoint/2018/8/main">
  <p188:cm id="{33C6A21F-A643-4996-B53F-AF71258BAD4D}" authorId="{1FBC6524-CE99-3AAC-1477-2AB8F350E562}" created="2024-04-15T07:35:57.978">
    <pc:sldMkLst xmlns:pc="http://schemas.microsoft.com/office/powerpoint/2013/main/command">
      <pc:docMk/>
      <pc:sldMk cId="1114105942" sldId="343"/>
    </pc:sldMkLst>
    <p188:txBody>
      <a:bodyPr/>
      <a:lstStyle/>
      <a:p>
        <a:r>
          <a:rPr lang="en-US"/>
          <a:t>This is slide 28 in the slides, not 26</a:t>
        </a:r>
      </a:p>
    </p188:txBody>
  </p188:cm>
</p188:cmLst>
</file>

<file path=ppt/comments/modernComment_15B_3C6804A2.xml><?xml version="1.0" encoding="utf-8"?>
<p188:cmLst xmlns:a="http://schemas.openxmlformats.org/drawingml/2006/main" xmlns:r="http://schemas.openxmlformats.org/officeDocument/2006/relationships" xmlns:p188="http://schemas.microsoft.com/office/powerpoint/2018/8/main">
  <p188:cm id="{FAAE3C2B-C450-4650-B815-50C4433EF546}" authorId="{1FBC6524-CE99-3AAC-1477-2AB8F350E562}" created="2024-04-15T07:06:03.031">
    <pc:sldMkLst xmlns:pc="http://schemas.microsoft.com/office/powerpoint/2013/main/command">
      <pc:docMk/>
      <pc:sldMk cId="1013449890" sldId="347"/>
    </pc:sldMkLst>
    <p188:txBody>
      <a:bodyPr/>
      <a:lstStyle/>
      <a:p>
        <a:r>
          <a:rPr lang="en-US"/>
          <a:t>This page is a mismatch with slides. Need explaination</a:t>
        </a:r>
      </a:p>
    </p188:txBody>
  </p188:cm>
</p188:cmLst>
</file>

<file path=ppt/comments/modernComment_15F_CC5F8F20.xml><?xml version="1.0" encoding="utf-8"?>
<p188:cmLst xmlns:a="http://schemas.openxmlformats.org/drawingml/2006/main" xmlns:r="http://schemas.openxmlformats.org/officeDocument/2006/relationships" xmlns:p188="http://schemas.microsoft.com/office/powerpoint/2018/8/main">
  <p188:cm id="{B9449BB1-3A08-4B9E-B34A-F9761BC53E8C}" authorId="{1FBC6524-CE99-3AAC-1477-2AB8F350E562}" created="2024-04-15T06:27:48.539">
    <ac:txMkLst xmlns:ac="http://schemas.microsoft.com/office/drawing/2013/main/command">
      <pc:docMk xmlns:pc="http://schemas.microsoft.com/office/powerpoint/2013/main/command"/>
      <pc:sldMk xmlns:pc="http://schemas.microsoft.com/office/powerpoint/2013/main/command" cId="3428814624" sldId="351"/>
      <ac:spMk id="5" creationId="{8147F039-C0FB-10B6-7985-6532D4D59F7D}"/>
      <ac:txMk cp="320" len="65">
        <ac:context len="879" hash="218529198"/>
      </ac:txMk>
    </ac:txMkLst>
    <p188:pos x="5952808" y="3217994"/>
    <p188:txBody>
      <a:bodyPr/>
      <a:lstStyle/>
      <a:p>
        <a:r>
          <a:rPr lang="en-US"/>
          <a:t>This was discussed, please change the sentence framing</a:t>
        </a:r>
      </a:p>
    </p188:txBody>
  </p188:cm>
</p188:cmLst>
</file>

<file path=ppt/comments/modernComment_160_3E4C5AF7.xml><?xml version="1.0" encoding="utf-8"?>
<p188:cmLst xmlns:a="http://schemas.openxmlformats.org/drawingml/2006/main" xmlns:r="http://schemas.openxmlformats.org/officeDocument/2006/relationships" xmlns:p188="http://schemas.microsoft.com/office/powerpoint/2018/8/main">
  <p188:cm id="{32286D4F-7EDB-4402-9713-DE6CF74EC302}" authorId="{1FBC6524-CE99-3AAC-1477-2AB8F350E562}" created="2024-04-15T07:26:33.834">
    <pc:sldMkLst xmlns:pc="http://schemas.microsoft.com/office/powerpoint/2013/main/command">
      <pc:docMk/>
      <pc:sldMk cId="1045191415" sldId="352"/>
    </pc:sldMkLst>
    <p188:txBody>
      <a:bodyPr/>
      <a:lstStyle/>
      <a:p>
        <a:r>
          <a:rPr lang="en-US"/>
          <a:t>The example still talks about Authenticity, Commitment and Customer focus. We discussed this. Please change it to Grow, Innovate and Inspire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9FE71-8363-4941-B703-DC3C180767BF}" type="datetimeFigureOut">
              <a:rPr lang="en-US" smtClean="0"/>
              <a:t>25/06/2024</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FA831-920F-444F-9C08-1D39B9290CF7}" type="slidenum">
              <a:rPr lang="en-US" smtClean="0"/>
              <a:t>‹#›</a:t>
            </a:fld>
            <a:endParaRPr lang="en-US"/>
          </a:p>
        </p:txBody>
      </p:sp>
    </p:spTree>
    <p:extLst>
      <p:ext uri="{BB962C8B-B14F-4D97-AF65-F5344CB8AC3E}">
        <p14:creationId xmlns:p14="http://schemas.microsoft.com/office/powerpoint/2010/main" val="398106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instructions be simpler</a:t>
            </a:r>
            <a:endParaRPr lang="en-AE" dirty="0"/>
          </a:p>
        </p:txBody>
      </p:sp>
      <p:sp>
        <p:nvSpPr>
          <p:cNvPr id="4" name="Slide Number Placeholder 3"/>
          <p:cNvSpPr>
            <a:spLocks noGrp="1"/>
          </p:cNvSpPr>
          <p:nvPr>
            <p:ph type="sldNum" sz="quarter" idx="5"/>
          </p:nvPr>
        </p:nvSpPr>
        <p:spPr/>
        <p:txBody>
          <a:bodyPr/>
          <a:lstStyle/>
          <a:p>
            <a:fld id="{D52FA831-920F-444F-9C08-1D39B9290CF7}" type="slidenum">
              <a:rPr lang="en-US" smtClean="0"/>
              <a:t>2</a:t>
            </a:fld>
            <a:endParaRPr lang="en-US"/>
          </a:p>
        </p:txBody>
      </p:sp>
    </p:spTree>
    <p:extLst>
      <p:ext uri="{BB962C8B-B14F-4D97-AF65-F5344CB8AC3E}">
        <p14:creationId xmlns:p14="http://schemas.microsoft.com/office/powerpoint/2010/main" val="2056824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9878" y="1250323"/>
            <a:ext cx="5914707" cy="322753"/>
          </a:xfrm>
          <a:prstGeom prst="rect">
            <a:avLst/>
          </a:prstGeom>
        </p:spPr>
        <p:txBody>
          <a:bodyPr anchor="b"/>
          <a:lstStyle>
            <a:lvl1pPr marL="0" algn="l" defTabSz="914400" rtl="0" eaLnBrk="1" latinLnBrk="0" hangingPunct="1">
              <a:lnSpc>
                <a:spcPts val="3755"/>
              </a:lnSpc>
              <a:spcBef>
                <a:spcPct val="0"/>
              </a:spcBef>
              <a:buNone/>
              <a:defRPr lang="en-US" sz="2400" b="1" kern="1200"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379878" y="2120672"/>
            <a:ext cx="5914707" cy="256768"/>
          </a:xfrm>
          <a:prstGeom prst="rect">
            <a:avLst/>
          </a:prstGeom>
        </p:spPr>
        <p:txBody>
          <a:bodyPr anchor="ctr"/>
          <a:lstStyle>
            <a:lvl1pPr marL="0" indent="0" algn="l">
              <a:buNone/>
              <a:defRPr lang="en-US" sz="1800" b="1" kern="1200" dirty="0">
                <a:solidFill>
                  <a:srgbClr val="7030A0"/>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7" name="Slide Number Placeholder 5">
            <a:extLst>
              <a:ext uri="{FF2B5EF4-FFF2-40B4-BE49-F238E27FC236}">
                <a16:creationId xmlns:a16="http://schemas.microsoft.com/office/drawing/2014/main" id="{84212CE8-2E30-16F3-3270-C46CFDFBC598}"/>
              </a:ext>
            </a:extLst>
          </p:cNvPr>
          <p:cNvSpPr>
            <a:spLocks noGrp="1"/>
          </p:cNvSpPr>
          <p:nvPr>
            <p:ph type="sldNum" sz="quarter" idx="4"/>
          </p:nvPr>
        </p:nvSpPr>
        <p:spPr>
          <a:xfrm>
            <a:off x="6104965" y="9386047"/>
            <a:ext cx="524435" cy="322753"/>
          </a:xfrm>
          <a:prstGeom prst="rect">
            <a:avLst/>
          </a:prstGeom>
        </p:spPr>
        <p:txBody>
          <a:bodyPr/>
          <a:lstStyle>
            <a:lvl1pPr algn="ctr">
              <a:defRPr sz="1200"/>
            </a:lvl1pPr>
          </a:lstStyle>
          <a:p>
            <a:fld id="{ECCA700A-217A-43F9-BFCD-AFE4E0CB23D7}" type="slidenum">
              <a:rPr lang="en-US" smtClean="0"/>
              <a:pPr/>
              <a:t>‹#›</a:t>
            </a:fld>
            <a:endParaRPr lang="en-US"/>
          </a:p>
        </p:txBody>
      </p:sp>
      <p:cxnSp>
        <p:nvCxnSpPr>
          <p:cNvPr id="4" name="Straight Connector 3">
            <a:extLst>
              <a:ext uri="{FF2B5EF4-FFF2-40B4-BE49-F238E27FC236}">
                <a16:creationId xmlns:a16="http://schemas.microsoft.com/office/drawing/2014/main" id="{62B88DA6-0980-C879-C75B-556564D41F79}"/>
              </a:ext>
            </a:extLst>
          </p:cNvPr>
          <p:cNvCxnSpPr>
            <a:cxnSpLocks/>
          </p:cNvCxnSpPr>
          <p:nvPr userDrawn="1"/>
        </p:nvCxnSpPr>
        <p:spPr>
          <a:xfrm>
            <a:off x="0" y="1879786"/>
            <a:ext cx="6858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52D52D1-8758-F7B2-A67B-CA9283652D62}"/>
              </a:ext>
            </a:extLst>
          </p:cNvPr>
          <p:cNvSpPr>
            <a:spLocks noGrp="1"/>
          </p:cNvSpPr>
          <p:nvPr>
            <p:ph type="body" sz="quarter" idx="10"/>
          </p:nvPr>
        </p:nvSpPr>
        <p:spPr>
          <a:xfrm>
            <a:off x="379412" y="2611306"/>
            <a:ext cx="5914707" cy="5833216"/>
          </a:xfrm>
          <a:prstGeom prst="rect">
            <a:avLst/>
          </a:prstGeom>
        </p:spPr>
        <p:txBody>
          <a:bodyPr/>
          <a:lstStyle>
            <a:lvl1pPr marL="0" indent="0">
              <a:buNone/>
              <a:defRPr lang="en-US" sz="1500" kern="12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lang="en-US" sz="1500" kern="12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defRPr>
            </a:lvl2pPr>
            <a:lvl3pPr marL="685800" indent="0">
              <a:buNone/>
              <a:defRPr lang="en-US" sz="1500" kern="12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defRPr>
            </a:lvl3pPr>
            <a:lvl4pPr marL="1028700" indent="0">
              <a:buNone/>
              <a:defRPr lang="en-US" sz="1500" kern="12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defRPr>
            </a:lvl4pPr>
            <a:lvl5pPr marL="1371600" indent="0">
              <a:buNone/>
              <a:defRPr lang="en-US" sz="15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endParaRPr lang="en-US" dirty="0"/>
          </a:p>
        </p:txBody>
      </p:sp>
      <p:pic>
        <p:nvPicPr>
          <p:cNvPr id="10" name="Picture 9" descr="A picture containing text, dark, image&#10;&#10;Description automatically generated">
            <a:extLst>
              <a:ext uri="{FF2B5EF4-FFF2-40B4-BE49-F238E27FC236}">
                <a16:creationId xmlns:a16="http://schemas.microsoft.com/office/drawing/2014/main" id="{87ED2CD1-7174-D926-8708-C62E797893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1892" y="121001"/>
            <a:ext cx="1027508" cy="1027508"/>
          </a:xfrm>
          <a:prstGeom prst="rect">
            <a:avLst/>
          </a:prstGeom>
        </p:spPr>
      </p:pic>
      <p:sp>
        <p:nvSpPr>
          <p:cNvPr id="5" name="TextBox 4">
            <a:extLst>
              <a:ext uri="{FF2B5EF4-FFF2-40B4-BE49-F238E27FC236}">
                <a16:creationId xmlns:a16="http://schemas.microsoft.com/office/drawing/2014/main" id="{D6E2AD45-AEDB-1AA3-DAA5-BA09CF3D7EBE}"/>
              </a:ext>
            </a:extLst>
          </p:cNvPr>
          <p:cNvSpPr txBox="1"/>
          <p:nvPr userDrawn="1"/>
        </p:nvSpPr>
        <p:spPr>
          <a:xfrm>
            <a:off x="228600" y="9401023"/>
            <a:ext cx="27597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extLst>
      <p:ext uri="{BB962C8B-B14F-4D97-AF65-F5344CB8AC3E}">
        <p14:creationId xmlns:p14="http://schemas.microsoft.com/office/powerpoint/2010/main" val="272861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84212CE8-2E30-16F3-3270-C46CFDFBC598}"/>
              </a:ext>
            </a:extLst>
          </p:cNvPr>
          <p:cNvSpPr>
            <a:spLocks noGrp="1"/>
          </p:cNvSpPr>
          <p:nvPr>
            <p:ph type="sldNum" sz="quarter" idx="4"/>
          </p:nvPr>
        </p:nvSpPr>
        <p:spPr>
          <a:xfrm>
            <a:off x="6104965" y="9386047"/>
            <a:ext cx="524435" cy="322753"/>
          </a:xfrm>
          <a:prstGeom prst="rect">
            <a:avLst/>
          </a:prstGeom>
        </p:spPr>
        <p:txBody>
          <a:bodyPr/>
          <a:lstStyle>
            <a:lvl1pPr algn="ctr">
              <a:defRPr sz="1200"/>
            </a:lvl1pPr>
          </a:lstStyle>
          <a:p>
            <a:fld id="{ECCA700A-217A-43F9-BFCD-AFE4E0CB23D7}" type="slidenum">
              <a:rPr lang="en-US" smtClean="0"/>
              <a:pPr/>
              <a:t>‹#›</a:t>
            </a:fld>
            <a:endParaRPr lang="en-US"/>
          </a:p>
        </p:txBody>
      </p:sp>
      <p:pic>
        <p:nvPicPr>
          <p:cNvPr id="10" name="Picture 9" descr="A picture containing text, dark, image&#10;&#10;Description automatically generated">
            <a:extLst>
              <a:ext uri="{FF2B5EF4-FFF2-40B4-BE49-F238E27FC236}">
                <a16:creationId xmlns:a16="http://schemas.microsoft.com/office/drawing/2014/main" id="{87ED2CD1-7174-D926-8708-C62E797893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1892" y="121001"/>
            <a:ext cx="1027508" cy="1027508"/>
          </a:xfrm>
          <a:prstGeom prst="rect">
            <a:avLst/>
          </a:prstGeom>
        </p:spPr>
      </p:pic>
    </p:spTree>
    <p:extLst>
      <p:ext uri="{BB962C8B-B14F-4D97-AF65-F5344CB8AC3E}">
        <p14:creationId xmlns:p14="http://schemas.microsoft.com/office/powerpoint/2010/main" val="69970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98E72A-9E93-970A-FBD5-F9123F3339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803" t="1656" r="22813" b="1307"/>
          <a:stretch/>
        </p:blipFill>
        <p:spPr>
          <a:xfrm>
            <a:off x="0" y="0"/>
            <a:ext cx="6858000" cy="9906000"/>
          </a:xfrm>
          <a:prstGeom prst="rect">
            <a:avLst/>
          </a:prstGeom>
        </p:spPr>
      </p:pic>
      <p:sp>
        <p:nvSpPr>
          <p:cNvPr id="5" name="Rectangle 4">
            <a:extLst>
              <a:ext uri="{FF2B5EF4-FFF2-40B4-BE49-F238E27FC236}">
                <a16:creationId xmlns:a16="http://schemas.microsoft.com/office/drawing/2014/main" id="{6A8CB5EB-D39C-3513-4659-D36D3F2AB775}"/>
              </a:ext>
            </a:extLst>
          </p:cNvPr>
          <p:cNvSpPr/>
          <p:nvPr userDrawn="1"/>
        </p:nvSpPr>
        <p:spPr>
          <a:xfrm>
            <a:off x="0" y="0"/>
            <a:ext cx="6858000" cy="9906000"/>
          </a:xfrm>
          <a:prstGeom prst="rect">
            <a:avLst/>
          </a:prstGeom>
          <a:solidFill>
            <a:srgbClr val="01509F">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icture containing text&#10;&#10;Description automatically generated">
            <a:extLst>
              <a:ext uri="{FF2B5EF4-FFF2-40B4-BE49-F238E27FC236}">
                <a16:creationId xmlns:a16="http://schemas.microsoft.com/office/drawing/2014/main" id="{DBB5DCCA-4519-2E4B-4EBE-FD171913235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7317" r="4965" b="40176"/>
          <a:stretch/>
        </p:blipFill>
        <p:spPr>
          <a:xfrm>
            <a:off x="3943350" y="8806682"/>
            <a:ext cx="2336723" cy="782493"/>
          </a:xfrm>
          <a:prstGeom prst="rect">
            <a:avLst/>
          </a:prstGeom>
        </p:spPr>
      </p:pic>
    </p:spTree>
    <p:extLst>
      <p:ext uri="{BB962C8B-B14F-4D97-AF65-F5344CB8AC3E}">
        <p14:creationId xmlns:p14="http://schemas.microsoft.com/office/powerpoint/2010/main" val="264065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ED4E6D-2B1E-AAA0-B208-C9FF6B1A2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803" t="1656" r="22813" b="1307"/>
          <a:stretch/>
        </p:blipFill>
        <p:spPr>
          <a:xfrm>
            <a:off x="0" y="0"/>
            <a:ext cx="6858000" cy="9906000"/>
          </a:xfrm>
          <a:prstGeom prst="rect">
            <a:avLst/>
          </a:prstGeom>
        </p:spPr>
      </p:pic>
      <p:sp>
        <p:nvSpPr>
          <p:cNvPr id="4" name="Rectangle 3">
            <a:extLst>
              <a:ext uri="{FF2B5EF4-FFF2-40B4-BE49-F238E27FC236}">
                <a16:creationId xmlns:a16="http://schemas.microsoft.com/office/drawing/2014/main" id="{4F8B31FD-66B0-3010-1F83-7F0412CE15E6}"/>
              </a:ext>
            </a:extLst>
          </p:cNvPr>
          <p:cNvSpPr/>
          <p:nvPr userDrawn="1"/>
        </p:nvSpPr>
        <p:spPr>
          <a:xfrm>
            <a:off x="0" y="0"/>
            <a:ext cx="6858000" cy="9906000"/>
          </a:xfrm>
          <a:prstGeom prst="rect">
            <a:avLst/>
          </a:prstGeom>
          <a:solidFill>
            <a:srgbClr val="01509F">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THANK YOU!</a:t>
            </a:r>
          </a:p>
        </p:txBody>
      </p:sp>
      <p:pic>
        <p:nvPicPr>
          <p:cNvPr id="5" name="Picture 4" descr="A picture containing text&#10;&#10;Description automatically generated">
            <a:extLst>
              <a:ext uri="{FF2B5EF4-FFF2-40B4-BE49-F238E27FC236}">
                <a16:creationId xmlns:a16="http://schemas.microsoft.com/office/drawing/2014/main" id="{351149E2-9466-2E70-A0DF-D6E65CA726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7317" r="4965" b="40176"/>
          <a:stretch/>
        </p:blipFill>
        <p:spPr>
          <a:xfrm>
            <a:off x="3943350" y="8806682"/>
            <a:ext cx="2336723" cy="782493"/>
          </a:xfrm>
          <a:prstGeom prst="rect">
            <a:avLst/>
          </a:prstGeom>
        </p:spPr>
      </p:pic>
    </p:spTree>
    <p:extLst>
      <p:ext uri="{BB962C8B-B14F-4D97-AF65-F5344CB8AC3E}">
        <p14:creationId xmlns:p14="http://schemas.microsoft.com/office/powerpoint/2010/main" val="22927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912007B1-D0D1-EA67-F8F2-7C7E31284D95}"/>
              </a:ext>
            </a:extLst>
          </p:cNvPr>
          <p:cNvSpPr>
            <a:spLocks noGrp="1"/>
          </p:cNvSpPr>
          <p:nvPr>
            <p:ph type="sldNum" sz="quarter" idx="4"/>
          </p:nvPr>
        </p:nvSpPr>
        <p:spPr>
          <a:xfrm>
            <a:off x="6104965" y="9386047"/>
            <a:ext cx="524435" cy="322753"/>
          </a:xfrm>
          <a:prstGeom prst="rect">
            <a:avLst/>
          </a:prstGeom>
        </p:spPr>
        <p:txBody>
          <a:bodyPr/>
          <a:lstStyle>
            <a:lvl1pPr algn="ctr">
              <a:defRPr sz="1200"/>
            </a:lvl1pPr>
          </a:lstStyle>
          <a:p>
            <a:fld id="{ECCA700A-217A-43F9-BFCD-AFE4E0CB23D7}" type="slidenum">
              <a:rPr lang="en-US" smtClean="0"/>
              <a:pPr/>
              <a:t>‹#›</a:t>
            </a:fld>
            <a:endParaRPr lang="en-US"/>
          </a:p>
        </p:txBody>
      </p:sp>
      <p:pic>
        <p:nvPicPr>
          <p:cNvPr id="2" name="Picture 1">
            <a:extLst>
              <a:ext uri="{FF2B5EF4-FFF2-40B4-BE49-F238E27FC236}">
                <a16:creationId xmlns:a16="http://schemas.microsoft.com/office/drawing/2014/main" id="{8E9264C6-7563-6A90-7A43-C0C8E5CC7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 y="9801786"/>
            <a:ext cx="6979920" cy="104214"/>
          </a:xfrm>
          <a:prstGeom prst="rect">
            <a:avLst/>
          </a:prstGeom>
        </p:spPr>
      </p:pic>
    </p:spTree>
    <p:extLst>
      <p:ext uri="{BB962C8B-B14F-4D97-AF65-F5344CB8AC3E}">
        <p14:creationId xmlns:p14="http://schemas.microsoft.com/office/powerpoint/2010/main" val="2826475915"/>
      </p:ext>
    </p:extLst>
  </p:cSld>
  <p:clrMap bg1="lt1" tx1="dk1" bg2="lt2" tx2="dk2" accent1="accent1" accent2="accent2" accent3="accent3" accent4="accent4" accent5="accent5" accent6="accent6" hlink="hlink" folHlink="folHlink"/>
  <p:sldLayoutIdLst>
    <p:sldLayoutId id="2147483661" r:id="rId1"/>
    <p:sldLayoutId id="2147483665"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1667"/>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55_A147B10F.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60_3E4C5AF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57_4267E85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rive.google.com/file/d/1KB3clPNYfNK5u7iXXorFWGJAj8iLUgp9/view?usp=drive_link"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microsoft.com/office/2018/10/relationships/comments" Target="../comments/modernComment_15F_CC5F8F20.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rive.google.com/drive/folders/1UM5UJd_IHNRZUf0eULtWlpXxINYPKpck?usp=drive_link"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view.genial.ly/65b31eee2eaa93001483f4be"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5B_3C6804A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81B7FD5-9C31-D133-F24A-708464388788}"/>
              </a:ext>
            </a:extLst>
          </p:cNvPr>
          <p:cNvSpPr>
            <a:spLocks noGrp="1"/>
          </p:cNvSpPr>
          <p:nvPr>
            <p:ph type="subTitle" idx="4294967295"/>
          </p:nvPr>
        </p:nvSpPr>
        <p:spPr>
          <a:xfrm>
            <a:off x="0" y="4146550"/>
            <a:ext cx="6858000" cy="806450"/>
          </a:xfrm>
          <a:prstGeom prst="rect">
            <a:avLst/>
          </a:prstGeom>
        </p:spPr>
        <p:txBody>
          <a:bodyPr anchor="ctr"/>
          <a:lstStyle/>
          <a:p>
            <a:pPr marL="0" indent="0" algn="ctr" defTabSz="914400">
              <a:lnSpc>
                <a:spcPct val="100000"/>
              </a:lnSpc>
              <a:spcBef>
                <a:spcPts val="0"/>
              </a:spcBef>
              <a:buNone/>
              <a:defRPr/>
            </a:pPr>
            <a:r>
              <a:rPr lang="en-US" sz="3600" dirty="0">
                <a:solidFill>
                  <a:prstClr val="white"/>
                </a:solidFill>
                <a:latin typeface="Calibri" panose="020F0502020204030204"/>
              </a:rPr>
              <a:t>LEADERSHIP COMPETENCIES 101</a:t>
            </a:r>
          </a:p>
          <a:p>
            <a:pPr marL="0" indent="0" algn="ctr" defTabSz="914400">
              <a:lnSpc>
                <a:spcPct val="100000"/>
              </a:lnSpc>
              <a:spcBef>
                <a:spcPts val="0"/>
              </a:spcBef>
              <a:buNone/>
              <a:defRPr/>
            </a:pPr>
            <a:r>
              <a:rPr lang="en-US" sz="4000" dirty="0">
                <a:solidFill>
                  <a:schemeClr val="accent1"/>
                </a:solidFill>
                <a:latin typeface="Calibri" panose="020F0502020204030204"/>
              </a:rPr>
              <a:t>I </a:t>
            </a:r>
            <a:r>
              <a:rPr lang="en-US" sz="4000" dirty="0">
                <a:solidFill>
                  <a:prstClr val="white"/>
                </a:solidFill>
                <a:latin typeface="Calibri" panose="020F0502020204030204"/>
              </a:rPr>
              <a:t>Facilitator Guide</a:t>
            </a:r>
          </a:p>
        </p:txBody>
      </p:sp>
    </p:spTree>
    <p:extLst>
      <p:ext uri="{BB962C8B-B14F-4D97-AF65-F5344CB8AC3E}">
        <p14:creationId xmlns:p14="http://schemas.microsoft.com/office/powerpoint/2010/main" val="1193634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86CE7-9041-4794-9E3B-13FE56C17638}"/>
              </a:ext>
            </a:extLst>
          </p:cNvPr>
          <p:cNvSpPr>
            <a:spLocks noGrp="1"/>
          </p:cNvSpPr>
          <p:nvPr>
            <p:ph type="ctrTitle"/>
          </p:nvPr>
        </p:nvSpPr>
        <p:spPr>
          <a:xfrm>
            <a:off x="379878" y="1250323"/>
            <a:ext cx="5914707" cy="322753"/>
          </a:xfrm>
        </p:spPr>
        <p:txBody>
          <a:bodyPr/>
          <a:lstStyle/>
          <a:p>
            <a:r>
              <a:rPr lang="en-US" dirty="0"/>
              <a:t>SESSION INTRODUCTION</a:t>
            </a:r>
          </a:p>
        </p:txBody>
      </p:sp>
      <p:sp>
        <p:nvSpPr>
          <p:cNvPr id="3" name="Subtitle 2">
            <a:extLst>
              <a:ext uri="{FF2B5EF4-FFF2-40B4-BE49-F238E27FC236}">
                <a16:creationId xmlns:a16="http://schemas.microsoft.com/office/drawing/2014/main" id="{F212F5F0-AEFB-ADE2-43B5-EDA7A4FE3AEB}"/>
              </a:ext>
            </a:extLst>
          </p:cNvPr>
          <p:cNvSpPr>
            <a:spLocks noGrp="1"/>
          </p:cNvSpPr>
          <p:nvPr>
            <p:ph type="subTitle" idx="1"/>
          </p:nvPr>
        </p:nvSpPr>
        <p:spPr>
          <a:xfrm>
            <a:off x="379878" y="2120672"/>
            <a:ext cx="5914707" cy="256768"/>
          </a:xfrm>
        </p:spPr>
        <p:txBody>
          <a:bodyPr/>
          <a:lstStyle/>
          <a:p>
            <a:r>
              <a:rPr lang="en-US" dirty="0"/>
              <a:t>Introducing Leadership Competency Framework</a:t>
            </a:r>
            <a:endParaRPr lang="en-AE" dirty="0"/>
          </a:p>
        </p:txBody>
      </p:sp>
      <p:sp>
        <p:nvSpPr>
          <p:cNvPr id="5" name="Slide Number Placeholder 4">
            <a:extLst>
              <a:ext uri="{FF2B5EF4-FFF2-40B4-BE49-F238E27FC236}">
                <a16:creationId xmlns:a16="http://schemas.microsoft.com/office/drawing/2014/main" id="{905DD209-0FCA-6D9C-DEE7-1DA167A77837}"/>
              </a:ext>
            </a:extLst>
          </p:cNvPr>
          <p:cNvSpPr>
            <a:spLocks noGrp="1"/>
          </p:cNvSpPr>
          <p:nvPr>
            <p:ph type="sldNum" sz="quarter" idx="4"/>
          </p:nvPr>
        </p:nvSpPr>
        <p:spPr>
          <a:xfrm>
            <a:off x="6104965" y="9386047"/>
            <a:ext cx="524435" cy="322753"/>
          </a:xfrm>
        </p:spPr>
        <p:txBody>
          <a:bodyPr/>
          <a:lstStyle/>
          <a:p>
            <a:fld id="{ECCA700A-217A-43F9-BFCD-AFE4E0CB23D7}" type="slidenum">
              <a:rPr lang="en-US" smtClean="0"/>
              <a:pPr/>
              <a:t>10</a:t>
            </a:fld>
            <a:endParaRPr lang="en-US"/>
          </a:p>
        </p:txBody>
      </p:sp>
      <p:sp>
        <p:nvSpPr>
          <p:cNvPr id="4" name="Text Placeholder 3">
            <a:extLst>
              <a:ext uri="{FF2B5EF4-FFF2-40B4-BE49-F238E27FC236}">
                <a16:creationId xmlns:a16="http://schemas.microsoft.com/office/drawing/2014/main" id="{862D1373-B3C7-108A-D8AD-38B502643849}"/>
              </a:ext>
            </a:extLst>
          </p:cNvPr>
          <p:cNvSpPr>
            <a:spLocks noGrp="1"/>
          </p:cNvSpPr>
          <p:nvPr>
            <p:ph type="body" sz="quarter" idx="10"/>
          </p:nvPr>
        </p:nvSpPr>
        <p:spPr>
          <a:xfrm>
            <a:off x="379412" y="2611306"/>
            <a:ext cx="5914707" cy="5833216"/>
          </a:xfrm>
        </p:spPr>
        <p:txBody>
          <a:bodyPr/>
          <a:lstStyle/>
          <a:p>
            <a:r>
              <a:rPr lang="en-GB" b="1" dirty="0">
                <a:solidFill>
                  <a:schemeClr val="accent1"/>
                </a:solidFill>
              </a:rPr>
              <a:t>Transition from slide 6  to slide 7</a:t>
            </a:r>
            <a:endParaRPr lang="en-GB" b="1" dirty="0"/>
          </a:p>
          <a:p>
            <a:r>
              <a:rPr lang="en-GB" b="1" dirty="0"/>
              <a:t>Important to highlight in the introduction:</a:t>
            </a:r>
          </a:p>
          <a:p>
            <a:pPr marL="285750" indent="-285750" algn="just">
              <a:buFont typeface="Arial" panose="020B0604020202020204" pitchFamily="34" charset="0"/>
              <a:buChar char="•"/>
            </a:pPr>
            <a:r>
              <a:rPr lang="en-GB" dirty="0"/>
              <a:t>Set expectations and transparency: Be transparent about the ongoing process of embedding these competencies into employee lifecycle touchpoints, acknowledging that this process is still under development.</a:t>
            </a:r>
          </a:p>
          <a:p>
            <a:r>
              <a:rPr lang="en-GB" b="1" dirty="0"/>
              <a:t>Example:</a:t>
            </a:r>
          </a:p>
          <a:p>
            <a:pPr algn="just"/>
            <a:r>
              <a:rPr lang="en-GB" sz="1400" dirty="0"/>
              <a:t>"As you know, Al Futtaim Automotive is committed to excellence, and a crucial part of that commitment is our established set of competencies. Today, we'll be exploring these competencies in more detail. It's important to acknowledge that we're currently on a journey to both raise awareness and knowledge of these competencies and their applications across various aspects of our work. We're also actively working on embedding them into different touchpoints throughout the employee lifecycle. While this process is ongoing, today's session will equip you with a strong understanding of these competencies and their potential to empower your leadership journey within Al Futtaim Automotive."</a:t>
            </a:r>
          </a:p>
          <a:p>
            <a:endParaRPr lang="en-AE" dirty="0"/>
          </a:p>
          <a:p>
            <a:pPr marL="285750" indent="-285750">
              <a:buFont typeface="Arial" panose="020B0604020202020204" pitchFamily="34" charset="0"/>
              <a:buChar char="•"/>
            </a:pPr>
            <a:r>
              <a:rPr lang="en-AE" dirty="0"/>
              <a:t>To introduce the Leadership Competency Framework and its importance prepare the following quotes carefully.</a:t>
            </a:r>
          </a:p>
        </p:txBody>
      </p:sp>
    </p:spTree>
    <p:extLst>
      <p:ext uri="{BB962C8B-B14F-4D97-AF65-F5344CB8AC3E}">
        <p14:creationId xmlns:p14="http://schemas.microsoft.com/office/powerpoint/2010/main" val="18881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A32B-0211-4C56-BCAB-46B3F5DCCEFC}"/>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95F65FF0-F534-8399-0080-EEC72F24331D}"/>
              </a:ext>
            </a:extLst>
          </p:cNvPr>
          <p:cNvSpPr>
            <a:spLocks noGrp="1"/>
          </p:cNvSpPr>
          <p:nvPr>
            <p:ph type="subTitle" idx="1"/>
          </p:nvPr>
        </p:nvSpPr>
        <p:spPr/>
        <p:txBody>
          <a:bodyPr/>
          <a:lstStyle/>
          <a:p>
            <a:r>
              <a:rPr lang="en-US" dirty="0"/>
              <a:t>Quote - 1</a:t>
            </a:r>
            <a:endParaRPr lang="en-AE" dirty="0"/>
          </a:p>
        </p:txBody>
      </p:sp>
      <p:sp>
        <p:nvSpPr>
          <p:cNvPr id="4" name="Text Placeholder 3">
            <a:extLst>
              <a:ext uri="{FF2B5EF4-FFF2-40B4-BE49-F238E27FC236}">
                <a16:creationId xmlns:a16="http://schemas.microsoft.com/office/drawing/2014/main" id="{40178992-178E-2DF5-ACD0-800BF25AE523}"/>
              </a:ext>
            </a:extLst>
          </p:cNvPr>
          <p:cNvSpPr>
            <a:spLocks noGrp="1"/>
          </p:cNvSpPr>
          <p:nvPr>
            <p:ph type="body" sz="quarter" idx="10"/>
          </p:nvPr>
        </p:nvSpPr>
        <p:spPr/>
        <p:txBody>
          <a:bodyPr/>
          <a:lstStyle/>
          <a:p>
            <a:pPr algn="just"/>
            <a:r>
              <a:rPr lang="en-US" b="1" dirty="0">
                <a:solidFill>
                  <a:schemeClr val="accent1"/>
                </a:solidFill>
              </a:rPr>
              <a:t>Slide 7</a:t>
            </a:r>
            <a:endParaRPr lang="en-GB" b="1" i="0" dirty="0">
              <a:solidFill>
                <a:srgbClr val="1F1F1F"/>
              </a:solidFill>
              <a:effectLst/>
            </a:endParaRPr>
          </a:p>
          <a:p>
            <a:pPr algn="just"/>
            <a:r>
              <a:rPr lang="en-GB" b="1" i="0" dirty="0">
                <a:solidFill>
                  <a:srgbClr val="1F1F1F"/>
                </a:solidFill>
                <a:effectLst/>
              </a:rPr>
              <a:t>Quote: </a:t>
            </a:r>
            <a:r>
              <a:rPr lang="en-US" i="0" dirty="0">
                <a:solidFill>
                  <a:srgbClr val="1F1F1F"/>
                </a:solidFill>
                <a:effectLst/>
              </a:rPr>
              <a:t>“A recent industry trend survey of CEOs found that only 11% of organizations report having a strong enough bench to fill leadership roles”  </a:t>
            </a:r>
            <a:r>
              <a:rPr lang="en-US" sz="1600" b="1" dirty="0">
                <a:effectLst/>
                <a:latin typeface="Calibri" panose="020F0502020204030204" pitchFamily="34" charset="0"/>
                <a:ea typeface="Aptos" panose="020B0004020202020204" pitchFamily="34" charset="0"/>
              </a:rPr>
              <a:t>-CCL, 2022</a:t>
            </a:r>
            <a:endParaRPr lang="en-GB" sz="1600" b="1" dirty="0">
              <a:effectLst/>
              <a:latin typeface="Calibri" panose="020F0502020204030204" pitchFamily="34" charset="0"/>
              <a:ea typeface="Aptos" panose="020B0004020202020204" pitchFamily="34" charset="0"/>
            </a:endParaRPr>
          </a:p>
          <a:p>
            <a:pPr algn="just"/>
            <a:r>
              <a:rPr lang="en-GB" b="1" i="0" dirty="0">
                <a:solidFill>
                  <a:srgbClr val="1F1F1F"/>
                </a:solidFill>
                <a:effectLst/>
              </a:rPr>
              <a:t>Objective:</a:t>
            </a:r>
            <a:r>
              <a:rPr lang="en-GB" b="0" i="0" dirty="0">
                <a:solidFill>
                  <a:srgbClr val="1F1F1F"/>
                </a:solidFill>
                <a:effectLst/>
              </a:rPr>
              <a:t> Emphasize the importance of having Competency model in creating a pool for fulfilling</a:t>
            </a:r>
            <a:r>
              <a:rPr lang="en-GB" dirty="0">
                <a:solidFill>
                  <a:srgbClr val="1F1F1F"/>
                </a:solidFill>
              </a:rPr>
              <a:t> leadership roles</a:t>
            </a:r>
            <a:r>
              <a:rPr lang="en-GB" b="0" i="0" dirty="0">
                <a:solidFill>
                  <a:srgbClr val="1F1F1F"/>
                </a:solidFill>
                <a:effectLst/>
              </a:rPr>
              <a:t>.</a:t>
            </a:r>
          </a:p>
          <a:p>
            <a:pPr algn="just"/>
            <a:r>
              <a:rPr lang="en-GB" b="1" i="0" dirty="0">
                <a:solidFill>
                  <a:srgbClr val="1F1F1F"/>
                </a:solidFill>
                <a:effectLst/>
              </a:rPr>
              <a:t>Talking points:</a:t>
            </a:r>
            <a:endParaRPr lang="en-GB" b="0" i="0" dirty="0">
              <a:solidFill>
                <a:srgbClr val="1F1F1F"/>
              </a:solidFill>
              <a:effectLst/>
            </a:endParaRPr>
          </a:p>
          <a:p>
            <a:pPr algn="just">
              <a:buFont typeface="Arial" panose="020B0604020202020204" pitchFamily="34" charset="0"/>
              <a:buChar char="•"/>
            </a:pPr>
            <a:r>
              <a:rPr lang="en-GB" b="1" i="0" dirty="0">
                <a:solidFill>
                  <a:srgbClr val="1F1F1F"/>
                </a:solidFill>
                <a:effectLst/>
              </a:rPr>
              <a:t>Introduce the quote:</a:t>
            </a:r>
            <a:r>
              <a:rPr lang="en-GB" b="0" i="0" dirty="0">
                <a:solidFill>
                  <a:srgbClr val="1F1F1F"/>
                </a:solidFill>
                <a:effectLst/>
              </a:rPr>
              <a:t> Briefly mention the source and year of the quote.</a:t>
            </a:r>
          </a:p>
          <a:p>
            <a:pPr algn="just">
              <a:buFont typeface="Arial" panose="020B0604020202020204" pitchFamily="34" charset="0"/>
              <a:buChar char="•"/>
            </a:pPr>
            <a:r>
              <a:rPr lang="en-GB" b="1" i="0" dirty="0">
                <a:solidFill>
                  <a:srgbClr val="1F1F1F"/>
                </a:solidFill>
                <a:effectLst/>
              </a:rPr>
              <a:t>Explain the key message:</a:t>
            </a:r>
            <a:r>
              <a:rPr lang="en-GB" b="0" i="0" dirty="0">
                <a:solidFill>
                  <a:srgbClr val="1F1F1F"/>
                </a:solidFill>
                <a:effectLst/>
              </a:rPr>
              <a:t> Paraphrase the quote in simpler terms, highlighting the connection between having a leadership model or fra</a:t>
            </a:r>
            <a:r>
              <a:rPr lang="en-GB" dirty="0">
                <a:solidFill>
                  <a:srgbClr val="1F1F1F"/>
                </a:solidFill>
              </a:rPr>
              <a:t>mework and prepping new and existing leaders with the right behaviours and skills to thrive in their leadership role in Al Futtaim. </a:t>
            </a:r>
            <a:endParaRPr lang="en-GB" b="0" i="0" dirty="0">
              <a:solidFill>
                <a:srgbClr val="1F1F1F"/>
              </a:solidFill>
              <a:effectLst/>
            </a:endParaRPr>
          </a:p>
          <a:p>
            <a:pPr algn="just">
              <a:buFont typeface="Arial" panose="020B0604020202020204" pitchFamily="34" charset="0"/>
              <a:buChar char="•"/>
            </a:pPr>
            <a:r>
              <a:rPr lang="en-GB" b="1" i="0" dirty="0">
                <a:solidFill>
                  <a:srgbClr val="1F1F1F"/>
                </a:solidFill>
                <a:effectLst/>
              </a:rPr>
              <a:t>Application within Al Futtaim:</a:t>
            </a:r>
            <a:r>
              <a:rPr lang="en-GB" b="0" i="0" dirty="0">
                <a:solidFill>
                  <a:srgbClr val="1F1F1F"/>
                </a:solidFill>
                <a:effectLst/>
              </a:rPr>
              <a:t> Briefly connect the concept to Al Futtaim Automotive.</a:t>
            </a:r>
          </a:p>
          <a:p>
            <a:pPr marL="742950" lvl="1" indent="-285750" algn="just">
              <a:buFont typeface="Arial" panose="020B0604020202020204" pitchFamily="34" charset="0"/>
              <a:buChar char="•"/>
            </a:pPr>
            <a:r>
              <a:rPr lang="en-US" sz="1400" b="0" i="0" dirty="0">
                <a:solidFill>
                  <a:srgbClr val="1F1F1F"/>
                </a:solidFill>
                <a:effectLst/>
              </a:rPr>
              <a:t>A clear role model or a leadership competency framework can define desired leadership behaviors. These frameworks outline the specific skills, knowledge, and attributes that successful leaders in your organization should possess. This shared understanding of "good leadership" benefits all levels and departments.</a:t>
            </a:r>
            <a:endParaRPr lang="en-AE" dirty="0"/>
          </a:p>
        </p:txBody>
      </p:sp>
      <p:sp>
        <p:nvSpPr>
          <p:cNvPr id="5" name="Slide Number Placeholder 4">
            <a:extLst>
              <a:ext uri="{FF2B5EF4-FFF2-40B4-BE49-F238E27FC236}">
                <a16:creationId xmlns:a16="http://schemas.microsoft.com/office/drawing/2014/main" id="{47D372F3-71A4-75DC-DF08-E8340E2010D0}"/>
              </a:ext>
            </a:extLst>
          </p:cNvPr>
          <p:cNvSpPr>
            <a:spLocks noGrp="1"/>
          </p:cNvSpPr>
          <p:nvPr>
            <p:ph type="sldNum" sz="quarter" idx="4"/>
          </p:nvPr>
        </p:nvSpPr>
        <p:spPr/>
        <p:txBody>
          <a:bodyPr/>
          <a:lstStyle/>
          <a:p>
            <a:fld id="{ECCA700A-217A-43F9-BFCD-AFE4E0CB23D7}" type="slidenum">
              <a:rPr lang="en-US" smtClean="0"/>
              <a:pPr/>
              <a:t>11</a:t>
            </a:fld>
            <a:endParaRPr lang="en-US"/>
          </a:p>
        </p:txBody>
      </p:sp>
    </p:spTree>
    <p:extLst>
      <p:ext uri="{BB962C8B-B14F-4D97-AF65-F5344CB8AC3E}">
        <p14:creationId xmlns:p14="http://schemas.microsoft.com/office/powerpoint/2010/main" val="298488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A32B-0211-4C56-BCAB-46B3F5DCCEFC}"/>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95F65FF0-F534-8399-0080-EEC72F24331D}"/>
              </a:ext>
            </a:extLst>
          </p:cNvPr>
          <p:cNvSpPr>
            <a:spLocks noGrp="1"/>
          </p:cNvSpPr>
          <p:nvPr>
            <p:ph type="subTitle" idx="1"/>
          </p:nvPr>
        </p:nvSpPr>
        <p:spPr/>
        <p:txBody>
          <a:bodyPr/>
          <a:lstStyle/>
          <a:p>
            <a:r>
              <a:rPr lang="en-US" dirty="0"/>
              <a:t>Quote - 2</a:t>
            </a:r>
            <a:endParaRPr lang="en-AE" dirty="0"/>
          </a:p>
        </p:txBody>
      </p:sp>
      <p:sp>
        <p:nvSpPr>
          <p:cNvPr id="4" name="Text Placeholder 3">
            <a:extLst>
              <a:ext uri="{FF2B5EF4-FFF2-40B4-BE49-F238E27FC236}">
                <a16:creationId xmlns:a16="http://schemas.microsoft.com/office/drawing/2014/main" id="{40178992-178E-2DF5-ACD0-800BF25AE523}"/>
              </a:ext>
            </a:extLst>
          </p:cNvPr>
          <p:cNvSpPr>
            <a:spLocks noGrp="1"/>
          </p:cNvSpPr>
          <p:nvPr>
            <p:ph type="body" sz="quarter" idx="10"/>
          </p:nvPr>
        </p:nvSpPr>
        <p:spPr/>
        <p:txBody>
          <a:bodyPr/>
          <a:lstStyle/>
          <a:p>
            <a:pPr algn="just"/>
            <a:r>
              <a:rPr lang="en-US" b="1" dirty="0">
                <a:solidFill>
                  <a:schemeClr val="accent1"/>
                </a:solidFill>
              </a:rPr>
              <a:t>Slide 8</a:t>
            </a:r>
            <a:endParaRPr lang="en-GB" b="1" i="0" dirty="0">
              <a:solidFill>
                <a:srgbClr val="1F1F1F"/>
              </a:solidFill>
              <a:effectLst/>
            </a:endParaRPr>
          </a:p>
          <a:p>
            <a:pPr algn="just"/>
            <a:r>
              <a:rPr lang="en-GB" b="1" i="0" dirty="0">
                <a:solidFill>
                  <a:srgbClr val="1F1F1F"/>
                </a:solidFill>
                <a:effectLst/>
              </a:rPr>
              <a:t>Quote: </a:t>
            </a:r>
            <a:r>
              <a:rPr lang="en-US" i="0" dirty="0">
                <a:solidFill>
                  <a:srgbClr val="1F1F1F"/>
                </a:solidFill>
                <a:effectLst/>
              </a:rPr>
              <a:t>“Connecting organization core values and beliefs with the leader’s personal motivators reinforce their passion and ability to influence others. - Deloitte, Leadership Development Solutions: Market Primer, 2020</a:t>
            </a:r>
            <a:endParaRPr lang="en-GB" b="1" i="0" dirty="0">
              <a:solidFill>
                <a:srgbClr val="1F1F1F"/>
              </a:solidFill>
              <a:effectLst/>
            </a:endParaRPr>
          </a:p>
          <a:p>
            <a:pPr algn="just"/>
            <a:r>
              <a:rPr lang="en-GB" b="1" i="0" dirty="0">
                <a:solidFill>
                  <a:srgbClr val="1F1F1F"/>
                </a:solidFill>
                <a:effectLst/>
              </a:rPr>
              <a:t>Objective:</a:t>
            </a:r>
            <a:r>
              <a:rPr lang="en-GB" b="0" i="0" dirty="0">
                <a:solidFill>
                  <a:srgbClr val="1F1F1F"/>
                </a:solidFill>
                <a:effectLst/>
              </a:rPr>
              <a:t> Emphasize the importance of aligning personal values with organizational values for effective leadership.</a:t>
            </a:r>
          </a:p>
          <a:p>
            <a:pPr algn="just"/>
            <a:r>
              <a:rPr lang="en-GB" b="1" i="0" dirty="0">
                <a:solidFill>
                  <a:srgbClr val="1F1F1F"/>
                </a:solidFill>
                <a:effectLst/>
              </a:rPr>
              <a:t>Talking points:</a:t>
            </a:r>
            <a:endParaRPr lang="en-GB" b="0" i="0" dirty="0">
              <a:solidFill>
                <a:srgbClr val="1F1F1F"/>
              </a:solidFill>
              <a:effectLst/>
            </a:endParaRPr>
          </a:p>
          <a:p>
            <a:pPr algn="just">
              <a:buFont typeface="Arial" panose="020B0604020202020204" pitchFamily="34" charset="0"/>
              <a:buChar char="•"/>
            </a:pPr>
            <a:r>
              <a:rPr lang="en-GB" b="1" i="0" dirty="0">
                <a:solidFill>
                  <a:srgbClr val="1F1F1F"/>
                </a:solidFill>
                <a:effectLst/>
              </a:rPr>
              <a:t>Introduce the quote:</a:t>
            </a:r>
            <a:r>
              <a:rPr lang="en-GB" b="0" i="0" dirty="0">
                <a:solidFill>
                  <a:srgbClr val="1F1F1F"/>
                </a:solidFill>
                <a:effectLst/>
              </a:rPr>
              <a:t> Briefly mention the source and year of the quote.</a:t>
            </a:r>
          </a:p>
          <a:p>
            <a:pPr algn="just">
              <a:buFont typeface="Arial" panose="020B0604020202020204" pitchFamily="34" charset="0"/>
              <a:buChar char="•"/>
            </a:pPr>
            <a:r>
              <a:rPr lang="en-GB" b="1" i="0" dirty="0">
                <a:solidFill>
                  <a:srgbClr val="1F1F1F"/>
                </a:solidFill>
                <a:effectLst/>
              </a:rPr>
              <a:t>Explain the key message:</a:t>
            </a:r>
            <a:r>
              <a:rPr lang="en-GB" b="0" i="0" dirty="0">
                <a:solidFill>
                  <a:srgbClr val="1F1F1F"/>
                </a:solidFill>
                <a:effectLst/>
              </a:rPr>
              <a:t> Paraphrase the quote in simpler terms, highlighting the connection between personal and organizational values for leaders.</a:t>
            </a:r>
          </a:p>
          <a:p>
            <a:pPr algn="just">
              <a:buFont typeface="Arial" panose="020B0604020202020204" pitchFamily="34" charset="0"/>
              <a:buChar char="•"/>
            </a:pPr>
            <a:r>
              <a:rPr lang="en-GB" b="1" i="0" dirty="0">
                <a:solidFill>
                  <a:srgbClr val="1F1F1F"/>
                </a:solidFill>
                <a:effectLst/>
              </a:rPr>
              <a:t>Benefits of alignment:</a:t>
            </a:r>
            <a:r>
              <a:rPr lang="en-GB" b="0" i="0" dirty="0">
                <a:solidFill>
                  <a:srgbClr val="1F1F1F"/>
                </a:solidFill>
                <a:effectLst/>
              </a:rPr>
              <a:t> Explain the positive impact of this alignment.</a:t>
            </a:r>
          </a:p>
          <a:p>
            <a:pPr marL="742950" lvl="1" indent="-285750" algn="just">
              <a:buFont typeface="Arial" panose="020B0604020202020204" pitchFamily="34" charset="0"/>
              <a:buChar char="•"/>
            </a:pPr>
            <a:r>
              <a:rPr lang="en-GB" sz="1400" b="1" i="0" dirty="0">
                <a:solidFill>
                  <a:srgbClr val="1F1F1F"/>
                </a:solidFill>
                <a:effectLst/>
              </a:rPr>
              <a:t>Reinforced passion:</a:t>
            </a:r>
            <a:r>
              <a:rPr lang="en-GB" sz="1400" b="0" i="0" dirty="0">
                <a:solidFill>
                  <a:srgbClr val="1F1F1F"/>
                </a:solidFill>
                <a:effectLst/>
              </a:rPr>
              <a:t> Mention how alignment strengthens a leader's passion and commitment.</a:t>
            </a:r>
          </a:p>
          <a:p>
            <a:pPr marL="742950" lvl="1" indent="-285750" algn="just">
              <a:buFont typeface="Arial" panose="020B0604020202020204" pitchFamily="34" charset="0"/>
              <a:buChar char="•"/>
            </a:pPr>
            <a:r>
              <a:rPr lang="en-GB" sz="1400" b="1" i="0" dirty="0">
                <a:solidFill>
                  <a:srgbClr val="1F1F1F"/>
                </a:solidFill>
                <a:effectLst/>
              </a:rPr>
              <a:t>Enhanced influence:</a:t>
            </a:r>
            <a:r>
              <a:rPr lang="en-GB" sz="1400" b="0" i="0" dirty="0">
                <a:solidFill>
                  <a:srgbClr val="1F1F1F"/>
                </a:solidFill>
                <a:effectLst/>
              </a:rPr>
              <a:t> Explain how it empowers leaders to influence others more effectively.</a:t>
            </a:r>
          </a:p>
          <a:p>
            <a:pPr algn="just">
              <a:buFont typeface="Arial" panose="020B0604020202020204" pitchFamily="34" charset="0"/>
              <a:buChar char="•"/>
            </a:pPr>
            <a:r>
              <a:rPr lang="en-GB" b="1" i="0" dirty="0">
                <a:solidFill>
                  <a:srgbClr val="1F1F1F"/>
                </a:solidFill>
                <a:effectLst/>
              </a:rPr>
              <a:t>Application within Al Futtaim:</a:t>
            </a:r>
            <a:r>
              <a:rPr lang="en-GB" b="0" i="0" dirty="0">
                <a:solidFill>
                  <a:srgbClr val="1F1F1F"/>
                </a:solidFill>
                <a:effectLst/>
              </a:rPr>
              <a:t> Briefly connect the concept to Al Futtaim Automotive.</a:t>
            </a:r>
          </a:p>
          <a:p>
            <a:pPr marL="742950" lvl="1" indent="-285750" algn="just">
              <a:buFont typeface="Arial" panose="020B0604020202020204" pitchFamily="34" charset="0"/>
              <a:buChar char="•"/>
            </a:pPr>
            <a:r>
              <a:rPr lang="en-GB" sz="1400" b="0" i="0" dirty="0">
                <a:solidFill>
                  <a:srgbClr val="1F1F1F"/>
                </a:solidFill>
                <a:effectLst/>
              </a:rPr>
              <a:t>"By fostering an environment where personal values resonate with Al Futtaim Automotive's core values, we empower our leaders to be passionate and influential, ultimately contributing to a more engaged workforce and achieving our strategic goals."</a:t>
            </a:r>
          </a:p>
          <a:p>
            <a:pPr algn="just"/>
            <a:endParaRPr lang="en-AE" dirty="0"/>
          </a:p>
        </p:txBody>
      </p:sp>
      <p:sp>
        <p:nvSpPr>
          <p:cNvPr id="5" name="Slide Number Placeholder 4">
            <a:extLst>
              <a:ext uri="{FF2B5EF4-FFF2-40B4-BE49-F238E27FC236}">
                <a16:creationId xmlns:a16="http://schemas.microsoft.com/office/drawing/2014/main" id="{47D372F3-71A4-75DC-DF08-E8340E2010D0}"/>
              </a:ext>
            </a:extLst>
          </p:cNvPr>
          <p:cNvSpPr>
            <a:spLocks noGrp="1"/>
          </p:cNvSpPr>
          <p:nvPr>
            <p:ph type="sldNum" sz="quarter" idx="4"/>
          </p:nvPr>
        </p:nvSpPr>
        <p:spPr/>
        <p:txBody>
          <a:bodyPr/>
          <a:lstStyle/>
          <a:p>
            <a:fld id="{ECCA700A-217A-43F9-BFCD-AFE4E0CB23D7}" type="slidenum">
              <a:rPr lang="en-US" smtClean="0"/>
              <a:pPr/>
              <a:t>12</a:t>
            </a:fld>
            <a:endParaRPr lang="en-US"/>
          </a:p>
        </p:txBody>
      </p:sp>
    </p:spTree>
    <p:extLst>
      <p:ext uri="{BB962C8B-B14F-4D97-AF65-F5344CB8AC3E}">
        <p14:creationId xmlns:p14="http://schemas.microsoft.com/office/powerpoint/2010/main" val="338128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8921-45FB-05B9-67F9-43C70387D470}"/>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2454B828-7F3B-8E37-BBAF-29B5C82A4D5B}"/>
              </a:ext>
            </a:extLst>
          </p:cNvPr>
          <p:cNvSpPr>
            <a:spLocks noGrp="1"/>
          </p:cNvSpPr>
          <p:nvPr>
            <p:ph type="subTitle" idx="1"/>
          </p:nvPr>
        </p:nvSpPr>
        <p:spPr/>
        <p:txBody>
          <a:bodyPr/>
          <a:lstStyle/>
          <a:p>
            <a:r>
              <a:rPr lang="en-US" dirty="0"/>
              <a:t>Quote - 3</a:t>
            </a:r>
            <a:endParaRPr lang="en-AE" dirty="0"/>
          </a:p>
        </p:txBody>
      </p:sp>
      <p:sp>
        <p:nvSpPr>
          <p:cNvPr id="4" name="Text Placeholder 3">
            <a:extLst>
              <a:ext uri="{FF2B5EF4-FFF2-40B4-BE49-F238E27FC236}">
                <a16:creationId xmlns:a16="http://schemas.microsoft.com/office/drawing/2014/main" id="{04B209A8-4084-0057-CA3A-AC76AF92A986}"/>
              </a:ext>
            </a:extLst>
          </p:cNvPr>
          <p:cNvSpPr>
            <a:spLocks noGrp="1"/>
          </p:cNvSpPr>
          <p:nvPr>
            <p:ph type="body" sz="quarter" idx="10"/>
          </p:nvPr>
        </p:nvSpPr>
        <p:spPr/>
        <p:txBody>
          <a:bodyPr/>
          <a:lstStyle/>
          <a:p>
            <a:pPr algn="just"/>
            <a:r>
              <a:rPr lang="en-US" b="1" dirty="0">
                <a:solidFill>
                  <a:schemeClr val="accent1"/>
                </a:solidFill>
              </a:rPr>
              <a:t>Slide 9</a:t>
            </a:r>
            <a:endParaRPr lang="en-GB" b="1" i="0" dirty="0">
              <a:solidFill>
                <a:srgbClr val="1F1F1F"/>
              </a:solidFill>
              <a:effectLst/>
            </a:endParaRPr>
          </a:p>
          <a:p>
            <a:pPr algn="just"/>
            <a:r>
              <a:rPr lang="en-GB" b="1" i="0" dirty="0">
                <a:solidFill>
                  <a:srgbClr val="1F1F1F"/>
                </a:solidFill>
                <a:effectLst/>
              </a:rPr>
              <a:t>Quote: </a:t>
            </a:r>
            <a:r>
              <a:rPr lang="en-US" i="0" dirty="0">
                <a:solidFill>
                  <a:srgbClr val="1F1F1F"/>
                </a:solidFill>
                <a:effectLst/>
              </a:rPr>
              <a:t>“The research consistently highlights the correlation between effective leadership and business success, including factors such as financial performance and employee engagement.</a:t>
            </a:r>
          </a:p>
          <a:p>
            <a:pPr algn="just"/>
            <a:r>
              <a:rPr lang="en-US" i="0" dirty="0">
                <a:solidFill>
                  <a:srgbClr val="1F1F1F"/>
                </a:solidFill>
                <a:effectLst/>
              </a:rPr>
              <a:t>- Development Dimensions International (DDI): The Global Leadership Forecast</a:t>
            </a:r>
            <a:endParaRPr lang="en-GB" b="1" i="0" dirty="0">
              <a:solidFill>
                <a:srgbClr val="1F1F1F"/>
              </a:solidFill>
              <a:effectLst/>
            </a:endParaRPr>
          </a:p>
          <a:p>
            <a:pPr algn="just"/>
            <a:r>
              <a:rPr lang="en-GB" b="1" i="0" dirty="0">
                <a:solidFill>
                  <a:srgbClr val="1F1F1F"/>
                </a:solidFill>
                <a:effectLst/>
              </a:rPr>
              <a:t>Objective:</a:t>
            </a:r>
            <a:r>
              <a:rPr lang="en-GB" b="0" i="0" dirty="0">
                <a:solidFill>
                  <a:srgbClr val="1F1F1F"/>
                </a:solidFill>
                <a:effectLst/>
              </a:rPr>
              <a:t> Emphasize the role of effective leadership in achieving business success</a:t>
            </a:r>
          </a:p>
          <a:p>
            <a:pPr algn="just"/>
            <a:r>
              <a:rPr lang="en-GB" b="1" i="0" dirty="0">
                <a:solidFill>
                  <a:srgbClr val="1F1F1F"/>
                </a:solidFill>
                <a:effectLst/>
              </a:rPr>
              <a:t>Talking points:</a:t>
            </a:r>
            <a:endParaRPr lang="en-GB" b="0" i="0" dirty="0">
              <a:solidFill>
                <a:srgbClr val="1F1F1F"/>
              </a:solidFill>
              <a:effectLst/>
            </a:endParaRPr>
          </a:p>
          <a:p>
            <a:pPr algn="just"/>
            <a:r>
              <a:rPr lang="en-GB" b="1" i="0" dirty="0">
                <a:solidFill>
                  <a:srgbClr val="1F1F1F"/>
                </a:solidFill>
                <a:effectLst/>
              </a:rPr>
              <a:t>Explain the key message:</a:t>
            </a:r>
            <a:r>
              <a:rPr lang="en-GB" b="0" i="0" dirty="0">
                <a:solidFill>
                  <a:srgbClr val="1F1F1F"/>
                </a:solidFill>
                <a:effectLst/>
              </a:rPr>
              <a:t> Paraphrase the quote in simpler terms, highlighting the connection between personal and organizational values for leaders.</a:t>
            </a:r>
          </a:p>
          <a:p>
            <a:pPr marL="742950" lvl="1" indent="-285750" algn="just">
              <a:buFont typeface="Arial" panose="020B0604020202020204" pitchFamily="34" charset="0"/>
              <a:buChar char="•"/>
            </a:pPr>
            <a:r>
              <a:rPr lang="en-GB" b="0" i="0" dirty="0">
                <a:solidFill>
                  <a:srgbClr val="1F1F1F"/>
                </a:solidFill>
                <a:effectLst/>
              </a:rPr>
              <a:t>"This quote from The Global Leadership Forecast emphasizes the crucial link between a leader’s effectiveness and business success”</a:t>
            </a:r>
          </a:p>
          <a:p>
            <a:pPr algn="just"/>
            <a:r>
              <a:rPr lang="en-GB" b="1" i="0" dirty="0">
                <a:solidFill>
                  <a:srgbClr val="1F1F1F"/>
                </a:solidFill>
                <a:effectLst/>
              </a:rPr>
              <a:t>Application within Al Futtaim:</a:t>
            </a:r>
            <a:r>
              <a:rPr lang="en-GB" b="0" i="0" dirty="0">
                <a:solidFill>
                  <a:srgbClr val="1F1F1F"/>
                </a:solidFill>
                <a:effectLst/>
              </a:rPr>
              <a:t> Briefly connect the concept to Al Futtaim Automotive.</a:t>
            </a:r>
          </a:p>
          <a:p>
            <a:pPr marL="285750" indent="-285750" algn="just">
              <a:buFont typeface="Arial" panose="020B0604020202020204" pitchFamily="34" charset="0"/>
              <a:buChar char="•"/>
            </a:pPr>
            <a:r>
              <a:rPr lang="en-GB" b="0" i="0" dirty="0">
                <a:solidFill>
                  <a:srgbClr val="1F1F1F"/>
                </a:solidFill>
                <a:effectLst/>
              </a:rPr>
              <a:t>Connect it with the below similar note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dirty="0"/>
              <a:t>Studies often show a correlation between strong leadership competencies and positive organizational performance. </a:t>
            </a:r>
            <a:r>
              <a:rPr lang="en-AE" b="1" dirty="0"/>
              <a:t>(Harvard Business Review)</a:t>
            </a:r>
            <a:endParaRPr lang="en-GB" b="0" i="0" dirty="0">
              <a:solidFill>
                <a:srgbClr val="1F1F1F"/>
              </a:solidFill>
              <a:effectLst/>
            </a:endParaRPr>
          </a:p>
          <a:p>
            <a:pPr marL="285750" indent="-285750" algn="just">
              <a:buFont typeface="Arial" panose="020B0604020202020204" pitchFamily="34" charset="0"/>
              <a:buChar char="•"/>
            </a:pPr>
            <a:r>
              <a:rPr lang="en-GB" b="0" i="0" dirty="0">
                <a:solidFill>
                  <a:srgbClr val="1F1F1F"/>
                </a:solidFill>
                <a:effectLst/>
              </a:rPr>
              <a:t>One of the main areas of success is employee satisfaction and engagement (reflect as well with the below quote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dirty="0"/>
              <a:t>Companies that actively implement training and mentoring initiatives to develop leadership competencies are </a:t>
            </a:r>
            <a:r>
              <a:rPr lang="en-AE" b="1" u="sng" dirty="0"/>
              <a:t>3.4</a:t>
            </a:r>
            <a:r>
              <a:rPr lang="en-AE" dirty="0"/>
              <a:t> times more likely to be rated as a best place to work. (HR Trends)</a:t>
            </a:r>
          </a:p>
          <a:p>
            <a:pPr algn="just">
              <a:buFont typeface="Arial" panose="020B0604020202020204" pitchFamily="34" charset="0"/>
              <a:buChar char="•"/>
            </a:pPr>
            <a:endParaRPr lang="en-GB" b="0" i="0" dirty="0">
              <a:solidFill>
                <a:srgbClr val="1F1F1F"/>
              </a:solidFill>
              <a:effectLst/>
            </a:endParaRPr>
          </a:p>
          <a:p>
            <a:pPr algn="just"/>
            <a:endParaRPr lang="en-AE" dirty="0"/>
          </a:p>
        </p:txBody>
      </p:sp>
      <p:sp>
        <p:nvSpPr>
          <p:cNvPr id="5" name="Slide Number Placeholder 4">
            <a:extLst>
              <a:ext uri="{FF2B5EF4-FFF2-40B4-BE49-F238E27FC236}">
                <a16:creationId xmlns:a16="http://schemas.microsoft.com/office/drawing/2014/main" id="{639FAEFF-CEA7-80FC-A942-87C28CC406B1}"/>
              </a:ext>
            </a:extLst>
          </p:cNvPr>
          <p:cNvSpPr>
            <a:spLocks noGrp="1"/>
          </p:cNvSpPr>
          <p:nvPr>
            <p:ph type="sldNum" sz="quarter" idx="4"/>
          </p:nvPr>
        </p:nvSpPr>
        <p:spPr/>
        <p:txBody>
          <a:bodyPr/>
          <a:lstStyle/>
          <a:p>
            <a:fld id="{ECCA700A-217A-43F9-BFCD-AFE4E0CB23D7}" type="slidenum">
              <a:rPr lang="en-US" smtClean="0"/>
              <a:pPr/>
              <a:t>13</a:t>
            </a:fld>
            <a:endParaRPr lang="en-US"/>
          </a:p>
        </p:txBody>
      </p:sp>
    </p:spTree>
    <p:extLst>
      <p:ext uri="{BB962C8B-B14F-4D97-AF65-F5344CB8AC3E}">
        <p14:creationId xmlns:p14="http://schemas.microsoft.com/office/powerpoint/2010/main" val="89027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E675-FFEC-A39C-41A7-0488499B2A01}"/>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7D7D9728-224A-1497-4D4D-B909A92E217A}"/>
              </a:ext>
            </a:extLst>
          </p:cNvPr>
          <p:cNvSpPr>
            <a:spLocks noGrp="1"/>
          </p:cNvSpPr>
          <p:nvPr>
            <p:ph type="subTitle" idx="1"/>
          </p:nvPr>
        </p:nvSpPr>
        <p:spPr/>
        <p:txBody>
          <a:bodyPr/>
          <a:lstStyle/>
          <a:p>
            <a:r>
              <a:rPr lang="en-US" dirty="0"/>
              <a:t>Defining Leadership Competency Framework</a:t>
            </a:r>
            <a:endParaRPr lang="en-AE" dirty="0"/>
          </a:p>
        </p:txBody>
      </p:sp>
      <p:sp>
        <p:nvSpPr>
          <p:cNvPr id="4" name="Text Placeholder 3">
            <a:extLst>
              <a:ext uri="{FF2B5EF4-FFF2-40B4-BE49-F238E27FC236}">
                <a16:creationId xmlns:a16="http://schemas.microsoft.com/office/drawing/2014/main" id="{FB3ED725-5512-3581-7E47-E84AAC042BCE}"/>
              </a:ext>
            </a:extLst>
          </p:cNvPr>
          <p:cNvSpPr>
            <a:spLocks noGrp="1"/>
          </p:cNvSpPr>
          <p:nvPr>
            <p:ph type="body" sz="quarter" idx="10"/>
          </p:nvPr>
        </p:nvSpPr>
        <p:spPr/>
        <p:txBody>
          <a:bodyPr/>
          <a:lstStyle/>
          <a:p>
            <a:pPr algn="just"/>
            <a:r>
              <a:rPr lang="en-US" b="1" dirty="0">
                <a:solidFill>
                  <a:schemeClr val="accent1"/>
                </a:solidFill>
              </a:rPr>
              <a:t>Slide 10</a:t>
            </a:r>
            <a:endParaRPr lang="en-GB" b="1" i="0" dirty="0">
              <a:solidFill>
                <a:srgbClr val="1F1F1F"/>
              </a:solidFill>
              <a:effectLst/>
            </a:endParaRPr>
          </a:p>
          <a:p>
            <a:pPr algn="just"/>
            <a:r>
              <a:rPr lang="en-GB" b="1" i="0" dirty="0">
                <a:solidFill>
                  <a:srgbClr val="1F1F1F"/>
                </a:solidFill>
                <a:effectLst/>
              </a:rPr>
              <a:t>Talking points:</a:t>
            </a:r>
            <a:endParaRPr lang="en-GB" b="0" i="0" dirty="0">
              <a:solidFill>
                <a:srgbClr val="1F1F1F"/>
              </a:solidFill>
              <a:effectLst/>
            </a:endParaRPr>
          </a:p>
          <a:p>
            <a:pPr marL="285750" indent="-285750" algn="just">
              <a:buFont typeface="Arial" panose="020B0604020202020204" pitchFamily="34" charset="0"/>
              <a:buChar char="•"/>
            </a:pPr>
            <a:r>
              <a:rPr lang="en-GB" b="0" i="0" dirty="0">
                <a:solidFill>
                  <a:srgbClr val="1F1F1F"/>
                </a:solidFill>
                <a:effectLst/>
              </a:rPr>
              <a:t>Define "leadership competency framework" in clear and concise language, emphasizing its role as a structured guide.</a:t>
            </a:r>
          </a:p>
          <a:p>
            <a:pPr marL="285750" indent="-285750" algn="just">
              <a:buFont typeface="Arial" panose="020B0604020202020204" pitchFamily="34" charset="0"/>
              <a:buChar char="•"/>
            </a:pPr>
            <a:r>
              <a:rPr lang="en-GB" b="0" i="0" dirty="0">
                <a:solidFill>
                  <a:srgbClr val="1F1F1F"/>
                </a:solidFill>
                <a:effectLst/>
              </a:rPr>
              <a:t>Highlight the key elements of a framework: skills, </a:t>
            </a:r>
            <a:r>
              <a:rPr lang="en-GB" b="0" i="0" dirty="0" err="1">
                <a:solidFill>
                  <a:srgbClr val="1F1F1F"/>
                </a:solidFill>
                <a:effectLst/>
              </a:rPr>
              <a:t>behaviors</a:t>
            </a:r>
            <a:r>
              <a:rPr lang="en-GB" b="0" i="0" dirty="0">
                <a:solidFill>
                  <a:srgbClr val="1F1F1F"/>
                </a:solidFill>
                <a:effectLst/>
              </a:rPr>
              <a:t>, and attributes.</a:t>
            </a:r>
          </a:p>
          <a:p>
            <a:pPr marL="285750" indent="-285750" algn="just">
              <a:buFont typeface="Arial" panose="020B0604020202020204" pitchFamily="34" charset="0"/>
              <a:buChar char="•"/>
            </a:pPr>
            <a:r>
              <a:rPr lang="en-GB" b="0" i="0" dirty="0">
                <a:solidFill>
                  <a:srgbClr val="1F1F1F"/>
                </a:solidFill>
                <a:effectLst/>
              </a:rPr>
              <a:t>Explain the purpose of the framework: identifying, developing, and assessing effective leadership.</a:t>
            </a:r>
          </a:p>
          <a:p>
            <a:pPr marL="285750" indent="-285750" algn="just">
              <a:buFont typeface="Arial" panose="020B0604020202020204" pitchFamily="34" charset="0"/>
              <a:buChar char="•"/>
            </a:pPr>
            <a:r>
              <a:rPr lang="en-GB" b="0" i="0" dirty="0">
                <a:solidFill>
                  <a:srgbClr val="1F1F1F"/>
                </a:solidFill>
                <a:effectLst/>
              </a:rPr>
              <a:t>Briefly mention the context-specific nature of leadership competencies, emphasizing the importance of relevance to Al Futtaim Automotive.</a:t>
            </a:r>
          </a:p>
          <a:p>
            <a:pPr algn="just">
              <a:buFont typeface="Arial" panose="020B0604020202020204" pitchFamily="34" charset="0"/>
              <a:buChar char="•"/>
            </a:pPr>
            <a:endParaRPr lang="en-GB" b="0" i="0" dirty="0">
              <a:solidFill>
                <a:srgbClr val="1F1F1F"/>
              </a:solidFill>
              <a:effectLst/>
            </a:endParaRPr>
          </a:p>
          <a:p>
            <a:pPr algn="just"/>
            <a:r>
              <a:rPr lang="en-GB" b="1" i="0" dirty="0">
                <a:solidFill>
                  <a:srgbClr val="1F1F1F"/>
                </a:solidFill>
                <a:effectLst/>
              </a:rPr>
              <a:t>Example: </a:t>
            </a:r>
            <a:r>
              <a:rPr lang="en-GB" dirty="0">
                <a:effectLst/>
              </a:rPr>
              <a:t>. As many of you are already familiar with our established competencies at Al Futtaim Automotive, today we'll delve deeper into how leadership competency frameworks can further enhance our leadership development journey. A leadership competency framework is essentially a structured set of skills, </a:t>
            </a:r>
            <a:r>
              <a:rPr lang="en-GB" dirty="0" err="1">
                <a:effectLst/>
              </a:rPr>
              <a:t>behaviors</a:t>
            </a:r>
            <a:r>
              <a:rPr lang="en-GB" dirty="0">
                <a:effectLst/>
              </a:rPr>
              <a:t>, and attributes that define what it means to be an effective leader within our specific organization. This framework serves as a valuable guide for identifying the qualities needed to succeed in your leadership roles, fostering development opportunities, and ultimately achieving our strategic goals."</a:t>
            </a:r>
          </a:p>
          <a:p>
            <a:pPr algn="just"/>
            <a:endParaRPr lang="en-AE" dirty="0"/>
          </a:p>
        </p:txBody>
      </p:sp>
      <p:sp>
        <p:nvSpPr>
          <p:cNvPr id="5" name="Slide Number Placeholder 4">
            <a:extLst>
              <a:ext uri="{FF2B5EF4-FFF2-40B4-BE49-F238E27FC236}">
                <a16:creationId xmlns:a16="http://schemas.microsoft.com/office/drawing/2014/main" id="{AB8ADBAD-CFCB-5A51-382C-B05FE56C8582}"/>
              </a:ext>
            </a:extLst>
          </p:cNvPr>
          <p:cNvSpPr>
            <a:spLocks noGrp="1"/>
          </p:cNvSpPr>
          <p:nvPr>
            <p:ph type="sldNum" sz="quarter" idx="4"/>
          </p:nvPr>
        </p:nvSpPr>
        <p:spPr/>
        <p:txBody>
          <a:bodyPr/>
          <a:lstStyle/>
          <a:p>
            <a:fld id="{ECCA700A-217A-43F9-BFCD-AFE4E0CB23D7}" type="slidenum">
              <a:rPr lang="en-US" smtClean="0"/>
              <a:pPr/>
              <a:t>14</a:t>
            </a:fld>
            <a:endParaRPr lang="en-US"/>
          </a:p>
        </p:txBody>
      </p:sp>
    </p:spTree>
    <p:extLst>
      <p:ext uri="{BB962C8B-B14F-4D97-AF65-F5344CB8AC3E}">
        <p14:creationId xmlns:p14="http://schemas.microsoft.com/office/powerpoint/2010/main" val="29594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9843-C70D-4A9E-8D70-0C6EEF4F644C}"/>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BE9B8838-9A18-61D0-FD2D-6ACC9ADB36B5}"/>
              </a:ext>
            </a:extLst>
          </p:cNvPr>
          <p:cNvSpPr>
            <a:spLocks noGrp="1"/>
          </p:cNvSpPr>
          <p:nvPr>
            <p:ph type="subTitle" idx="1"/>
          </p:nvPr>
        </p:nvSpPr>
        <p:spPr/>
        <p:txBody>
          <a:bodyPr/>
          <a:lstStyle/>
          <a:p>
            <a:r>
              <a:rPr lang="en-US" dirty="0"/>
              <a:t>LEADERSHIP COMPETENCY FRAMEWORK BENEFITS</a:t>
            </a:r>
            <a:endParaRPr lang="en-AE" dirty="0"/>
          </a:p>
        </p:txBody>
      </p:sp>
      <p:sp>
        <p:nvSpPr>
          <p:cNvPr id="4" name="Text Placeholder 3">
            <a:extLst>
              <a:ext uri="{FF2B5EF4-FFF2-40B4-BE49-F238E27FC236}">
                <a16:creationId xmlns:a16="http://schemas.microsoft.com/office/drawing/2014/main" id="{96E591EB-0978-D883-D385-A92C8EA18B03}"/>
              </a:ext>
            </a:extLst>
          </p:cNvPr>
          <p:cNvSpPr>
            <a:spLocks noGrp="1"/>
          </p:cNvSpPr>
          <p:nvPr>
            <p:ph type="body" sz="quarter" idx="10"/>
          </p:nvPr>
        </p:nvSpPr>
        <p:spPr/>
        <p:txBody>
          <a:bodyPr/>
          <a:lstStyle/>
          <a:p>
            <a:pPr algn="just" defTabSz="914400">
              <a:lnSpc>
                <a:spcPct val="100000"/>
              </a:lnSpc>
              <a:spcBef>
                <a:spcPts val="0"/>
              </a:spcBef>
              <a:defRPr/>
            </a:pPr>
            <a:r>
              <a:rPr lang="en-US" sz="1400" b="1" dirty="0">
                <a:solidFill>
                  <a:schemeClr val="accent1"/>
                </a:solidFill>
              </a:rPr>
              <a:t>Slide 11 - 13</a:t>
            </a:r>
            <a:endParaRPr lang="en-AE" sz="1400"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AE" sz="1400" b="1" dirty="0"/>
              <a:t>Objectives: </a:t>
            </a:r>
            <a:r>
              <a:rPr lang="en-AE" sz="1400" dirty="0"/>
              <a:t>Summarize after the introduction and the definition of the leadership competency with the below summary.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400" dirty="0"/>
              <a:t>Companies that actively implement training and mentoring initiatives to develop leadership competencies are </a:t>
            </a:r>
            <a:r>
              <a:rPr lang="en-AE" sz="1400" b="1" u="sng" dirty="0"/>
              <a:t>3.4</a:t>
            </a:r>
            <a:r>
              <a:rPr lang="en-AE" sz="1400" dirty="0"/>
              <a:t> times more likely to be rated as a best place to work. (HR Trends)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400" dirty="0"/>
              <a:t>Having Motivated and Engaged employees are a direct impact of having effective leaders in the organization who are skilled and competent.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400" dirty="0"/>
              <a:t>According to Gallup's State of the </a:t>
            </a:r>
            <a:r>
              <a:rPr lang="en-AE" sz="1400" b="1" dirty="0"/>
              <a:t>Global Workplace report</a:t>
            </a:r>
            <a:r>
              <a:rPr lang="en-AE" sz="1400" dirty="0"/>
              <a:t>, organizations with engaged employees outperform those without by a significant margin.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400" dirty="0"/>
              <a:t>Deloitte's annual Human Capital Trends report often emphasizes the critical role of leadership in navigating the challenges of the modern workforce. </a:t>
            </a:r>
            <a:r>
              <a:rPr lang="en-AE" sz="1400" b="1" dirty="0"/>
              <a:t>The 2021 report</a:t>
            </a:r>
            <a:r>
              <a:rPr lang="en-AE" sz="1400" dirty="0"/>
              <a:t>, for instance, highlights the need for leaders who can be </a:t>
            </a:r>
            <a:r>
              <a:rPr lang="en-AE" sz="1400" b="1" dirty="0"/>
              <a:t>resilient, empathetic, and adaptable</a:t>
            </a:r>
            <a:r>
              <a:rPr lang="en-AE" sz="1400" dirty="0"/>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400" dirty="0"/>
              <a:t>The research consistently highlights the correlation between effective leadership and business success, including factors such </a:t>
            </a:r>
            <a:r>
              <a:rPr lang="en-AE" sz="1400" b="1" dirty="0"/>
              <a:t>as financial performance and employee engagement.</a:t>
            </a:r>
          </a:p>
          <a:p>
            <a:pPr marL="0" marR="0" lvl="0" indent="0" algn="just" defTabSz="914400" rtl="0" eaLnBrk="1" fontAlgn="auto" latinLnBrk="0" hangingPunct="1">
              <a:lnSpc>
                <a:spcPct val="100000"/>
              </a:lnSpc>
              <a:spcBef>
                <a:spcPts val="0"/>
              </a:spcBef>
              <a:spcAft>
                <a:spcPts val="0"/>
              </a:spcAft>
              <a:buClrTx/>
              <a:buSzPts val="1000"/>
              <a:buFontTx/>
              <a:buNone/>
              <a:tabLst/>
              <a:defRPr/>
            </a:pPr>
            <a:endParaRPr lang="en-AE" sz="1400" dirty="0"/>
          </a:p>
          <a:p>
            <a:pPr lvl="0" algn="just">
              <a:buSzPts val="1000"/>
            </a:pPr>
            <a:endParaRPr lang="en-AE" sz="1400" dirty="0"/>
          </a:p>
          <a:p>
            <a:pPr lvl="0" algn="just">
              <a:buSzPts val="1000"/>
            </a:pPr>
            <a:endParaRPr lang="en-AE" sz="1400" dirty="0"/>
          </a:p>
          <a:p>
            <a:pPr algn="just"/>
            <a:endParaRPr lang="en-AE" sz="1400" dirty="0"/>
          </a:p>
        </p:txBody>
      </p:sp>
      <p:sp>
        <p:nvSpPr>
          <p:cNvPr id="5" name="Slide Number Placeholder 4">
            <a:extLst>
              <a:ext uri="{FF2B5EF4-FFF2-40B4-BE49-F238E27FC236}">
                <a16:creationId xmlns:a16="http://schemas.microsoft.com/office/drawing/2014/main" id="{F918F994-7268-A0B5-9A4F-09EA709F99F2}"/>
              </a:ext>
            </a:extLst>
          </p:cNvPr>
          <p:cNvSpPr>
            <a:spLocks noGrp="1"/>
          </p:cNvSpPr>
          <p:nvPr>
            <p:ph type="sldNum" sz="quarter" idx="4"/>
          </p:nvPr>
        </p:nvSpPr>
        <p:spPr/>
        <p:txBody>
          <a:bodyPr/>
          <a:lstStyle/>
          <a:p>
            <a:fld id="{ECCA700A-217A-43F9-BFCD-AFE4E0CB23D7}" type="slidenum">
              <a:rPr lang="en-US" smtClean="0"/>
              <a:pPr/>
              <a:t>15</a:t>
            </a:fld>
            <a:endParaRPr lang="en-US"/>
          </a:p>
        </p:txBody>
      </p:sp>
      <p:pic>
        <p:nvPicPr>
          <p:cNvPr id="32" name="Picture 31">
            <a:extLst>
              <a:ext uri="{FF2B5EF4-FFF2-40B4-BE49-F238E27FC236}">
                <a16:creationId xmlns:a16="http://schemas.microsoft.com/office/drawing/2014/main" id="{E01EC7BB-6427-A972-21D1-A735F7726B56}"/>
              </a:ext>
            </a:extLst>
          </p:cNvPr>
          <p:cNvPicPr>
            <a:picLocks noChangeAspect="1"/>
          </p:cNvPicPr>
          <p:nvPr/>
        </p:nvPicPr>
        <p:blipFill>
          <a:blip r:embed="rId2"/>
          <a:stretch>
            <a:fillRect/>
          </a:stretch>
        </p:blipFill>
        <p:spPr>
          <a:xfrm>
            <a:off x="640080" y="6917165"/>
            <a:ext cx="5577840" cy="2619285"/>
          </a:xfrm>
          <a:prstGeom prst="rect">
            <a:avLst/>
          </a:prstGeom>
        </p:spPr>
      </p:pic>
    </p:spTree>
    <p:extLst>
      <p:ext uri="{BB962C8B-B14F-4D97-AF65-F5344CB8AC3E}">
        <p14:creationId xmlns:p14="http://schemas.microsoft.com/office/powerpoint/2010/main" val="2464853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8BCC-D890-02DE-042E-6870D1FB92ED}"/>
              </a:ext>
            </a:extLst>
          </p:cNvPr>
          <p:cNvSpPr>
            <a:spLocks noGrp="1"/>
          </p:cNvSpPr>
          <p:nvPr>
            <p:ph type="ctrTitle"/>
          </p:nvPr>
        </p:nvSpPr>
        <p:spPr>
          <a:xfrm>
            <a:off x="379878" y="1250323"/>
            <a:ext cx="5914707" cy="322753"/>
          </a:xfrm>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DF609AA1-00BA-B2A8-0B6B-1CBA0598B67F}"/>
              </a:ext>
            </a:extLst>
          </p:cNvPr>
          <p:cNvSpPr>
            <a:spLocks noGrp="1"/>
          </p:cNvSpPr>
          <p:nvPr>
            <p:ph type="subTitle" idx="1"/>
          </p:nvPr>
        </p:nvSpPr>
        <p:spPr>
          <a:xfrm>
            <a:off x="379878" y="2120672"/>
            <a:ext cx="5914707" cy="256768"/>
          </a:xfrm>
        </p:spPr>
        <p:txBody>
          <a:bodyPr/>
          <a:lstStyle/>
          <a:p>
            <a:r>
              <a:rPr lang="en-US" dirty="0"/>
              <a:t>Al Futtaim Leadership Model</a:t>
            </a:r>
            <a:endParaRPr lang="en-AE" dirty="0"/>
          </a:p>
        </p:txBody>
      </p:sp>
      <p:sp>
        <p:nvSpPr>
          <p:cNvPr id="5" name="Slide Number Placeholder 4">
            <a:extLst>
              <a:ext uri="{FF2B5EF4-FFF2-40B4-BE49-F238E27FC236}">
                <a16:creationId xmlns:a16="http://schemas.microsoft.com/office/drawing/2014/main" id="{4ADCD01D-046F-6403-9155-CA6F12343E7E}"/>
              </a:ext>
            </a:extLst>
          </p:cNvPr>
          <p:cNvSpPr>
            <a:spLocks noGrp="1"/>
          </p:cNvSpPr>
          <p:nvPr>
            <p:ph type="sldNum" sz="quarter" idx="4"/>
          </p:nvPr>
        </p:nvSpPr>
        <p:spPr>
          <a:xfrm>
            <a:off x="6104965" y="9386047"/>
            <a:ext cx="524435" cy="322753"/>
          </a:xfrm>
        </p:spPr>
        <p:txBody>
          <a:bodyPr/>
          <a:lstStyle/>
          <a:p>
            <a:fld id="{ECCA700A-217A-43F9-BFCD-AFE4E0CB23D7}" type="slidenum">
              <a:rPr lang="en-US" smtClean="0"/>
              <a:pPr/>
              <a:t>16</a:t>
            </a:fld>
            <a:endParaRPr lang="en-US"/>
          </a:p>
        </p:txBody>
      </p:sp>
      <p:sp>
        <p:nvSpPr>
          <p:cNvPr id="4" name="Text Placeholder 3">
            <a:extLst>
              <a:ext uri="{FF2B5EF4-FFF2-40B4-BE49-F238E27FC236}">
                <a16:creationId xmlns:a16="http://schemas.microsoft.com/office/drawing/2014/main" id="{61124189-57E7-7856-9CF3-8073709EE556}"/>
              </a:ext>
            </a:extLst>
          </p:cNvPr>
          <p:cNvSpPr>
            <a:spLocks noGrp="1"/>
          </p:cNvSpPr>
          <p:nvPr>
            <p:ph type="body" sz="quarter" idx="10"/>
          </p:nvPr>
        </p:nvSpPr>
        <p:spPr>
          <a:xfrm>
            <a:off x="379412" y="2611306"/>
            <a:ext cx="5914707" cy="5833216"/>
          </a:xfrm>
        </p:spPr>
        <p:txBody>
          <a:bodyPr/>
          <a:lstStyle/>
          <a:p>
            <a:pPr algn="just"/>
            <a:r>
              <a:rPr lang="en-US" b="1" dirty="0">
                <a:solidFill>
                  <a:schemeClr val="accent1"/>
                </a:solidFill>
              </a:rPr>
              <a:t>Slide 14</a:t>
            </a:r>
            <a:endParaRPr lang="en-GB" b="1" dirty="0"/>
          </a:p>
          <a:p>
            <a:pPr algn="just"/>
            <a:r>
              <a:rPr lang="en-GB" b="1" dirty="0"/>
              <a:t>Objective: </a:t>
            </a:r>
            <a:r>
              <a:rPr lang="en-GB" dirty="0"/>
              <a:t>Transitioning to illustrate Al Futtaim Leadership Model. </a:t>
            </a:r>
          </a:p>
          <a:p>
            <a:pPr algn="just"/>
            <a:endParaRPr lang="en-GB" dirty="0"/>
          </a:p>
          <a:p>
            <a:pPr algn="just"/>
            <a:r>
              <a:rPr lang="en-GB" dirty="0"/>
              <a:t>To Link to the illustration of Al Futtaim Leadership model by focusing on the below point. </a:t>
            </a:r>
          </a:p>
          <a:p>
            <a:pPr algn="just"/>
            <a:endParaRPr lang="en-GB" dirty="0"/>
          </a:p>
          <a:p>
            <a:pPr algn="just"/>
            <a:r>
              <a:rPr lang="en-US" dirty="0"/>
              <a:t>The leadership competencies are not new to Al Futtaim Group. There were LCs since 2017/2018, however, they have been reviewed, revamped and relaunched in 2022. We are not on a quest to raise awareness and knowledge around them and in parallel work on embedding the competencies in our key employee lifecycle touchpoints (including recruitment, performance mgt, development, and succession planning). This is a journey we’re on.</a:t>
            </a:r>
          </a:p>
          <a:p>
            <a:pPr algn="just"/>
            <a:endParaRPr lang="en-US" dirty="0"/>
          </a:p>
          <a:p>
            <a:pPr algn="just"/>
            <a:endParaRPr lang="en-US" dirty="0"/>
          </a:p>
          <a:p>
            <a:pPr algn="just"/>
            <a:endParaRPr lang="en-AE" dirty="0"/>
          </a:p>
        </p:txBody>
      </p:sp>
    </p:spTree>
    <p:extLst>
      <p:ext uri="{BB962C8B-B14F-4D97-AF65-F5344CB8AC3E}">
        <p14:creationId xmlns:p14="http://schemas.microsoft.com/office/powerpoint/2010/main" val="270583015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8BCC-D890-02DE-042E-6870D1FB92ED}"/>
              </a:ext>
            </a:extLst>
          </p:cNvPr>
          <p:cNvSpPr>
            <a:spLocks noGrp="1"/>
          </p:cNvSpPr>
          <p:nvPr>
            <p:ph type="ctrTitle"/>
          </p:nvPr>
        </p:nvSpPr>
        <p:spPr>
          <a:xfrm>
            <a:off x="379878" y="1250323"/>
            <a:ext cx="5914707" cy="322753"/>
          </a:xfrm>
        </p:spPr>
        <p:txBody>
          <a:bodyPr/>
          <a:lstStyle/>
          <a:p>
            <a:r>
              <a:rPr lang="en-US" dirty="0"/>
              <a:t>AL FUTTAIM LEADERSHIP MODEL</a:t>
            </a:r>
            <a:endParaRPr lang="en-AE" dirty="0"/>
          </a:p>
        </p:txBody>
      </p:sp>
      <p:sp>
        <p:nvSpPr>
          <p:cNvPr id="3" name="Subtitle 2">
            <a:extLst>
              <a:ext uri="{FF2B5EF4-FFF2-40B4-BE49-F238E27FC236}">
                <a16:creationId xmlns:a16="http://schemas.microsoft.com/office/drawing/2014/main" id="{DF609AA1-00BA-B2A8-0B6B-1CBA0598B67F}"/>
              </a:ext>
            </a:extLst>
          </p:cNvPr>
          <p:cNvSpPr>
            <a:spLocks noGrp="1"/>
          </p:cNvSpPr>
          <p:nvPr>
            <p:ph type="subTitle" idx="1"/>
          </p:nvPr>
        </p:nvSpPr>
        <p:spPr>
          <a:xfrm>
            <a:off x="379878" y="2120672"/>
            <a:ext cx="5914707" cy="256768"/>
          </a:xfrm>
        </p:spPr>
        <p:txBody>
          <a:bodyPr/>
          <a:lstStyle/>
          <a:p>
            <a:r>
              <a:rPr lang="en-US" dirty="0"/>
              <a:t>Al Futtaim Leadership Model</a:t>
            </a:r>
            <a:endParaRPr lang="en-AE" dirty="0"/>
          </a:p>
        </p:txBody>
      </p:sp>
      <p:sp>
        <p:nvSpPr>
          <p:cNvPr id="5" name="Slide Number Placeholder 4">
            <a:extLst>
              <a:ext uri="{FF2B5EF4-FFF2-40B4-BE49-F238E27FC236}">
                <a16:creationId xmlns:a16="http://schemas.microsoft.com/office/drawing/2014/main" id="{4ADCD01D-046F-6403-9155-CA6F12343E7E}"/>
              </a:ext>
            </a:extLst>
          </p:cNvPr>
          <p:cNvSpPr>
            <a:spLocks noGrp="1"/>
          </p:cNvSpPr>
          <p:nvPr>
            <p:ph type="sldNum" sz="quarter" idx="4"/>
          </p:nvPr>
        </p:nvSpPr>
        <p:spPr>
          <a:xfrm>
            <a:off x="6104965" y="9386047"/>
            <a:ext cx="524435" cy="322753"/>
          </a:xfrm>
        </p:spPr>
        <p:txBody>
          <a:bodyPr/>
          <a:lstStyle/>
          <a:p>
            <a:fld id="{ECCA700A-217A-43F9-BFCD-AFE4E0CB23D7}" type="slidenum">
              <a:rPr lang="en-US" smtClean="0"/>
              <a:pPr/>
              <a:t>17</a:t>
            </a:fld>
            <a:endParaRPr lang="en-US"/>
          </a:p>
        </p:txBody>
      </p:sp>
      <p:sp>
        <p:nvSpPr>
          <p:cNvPr id="4" name="Text Placeholder 3">
            <a:extLst>
              <a:ext uri="{FF2B5EF4-FFF2-40B4-BE49-F238E27FC236}">
                <a16:creationId xmlns:a16="http://schemas.microsoft.com/office/drawing/2014/main" id="{61124189-57E7-7856-9CF3-8073709EE556}"/>
              </a:ext>
            </a:extLst>
          </p:cNvPr>
          <p:cNvSpPr>
            <a:spLocks noGrp="1"/>
          </p:cNvSpPr>
          <p:nvPr>
            <p:ph type="body" sz="quarter" idx="10"/>
          </p:nvPr>
        </p:nvSpPr>
        <p:spPr>
          <a:xfrm>
            <a:off x="379412" y="2611306"/>
            <a:ext cx="5914707" cy="5833216"/>
          </a:xfrm>
        </p:spPr>
        <p:txBody>
          <a:bodyPr/>
          <a:lstStyle/>
          <a:p>
            <a:pPr algn="just"/>
            <a:r>
              <a:rPr lang="en-US" b="1" dirty="0">
                <a:solidFill>
                  <a:schemeClr val="accent1"/>
                </a:solidFill>
              </a:rPr>
              <a:t>Slide 15</a:t>
            </a:r>
            <a:endParaRPr lang="en-GB" b="1" dirty="0"/>
          </a:p>
          <a:p>
            <a:pPr algn="just"/>
            <a:r>
              <a:rPr lang="en-GB" b="1" dirty="0"/>
              <a:t>Objective: </a:t>
            </a:r>
            <a:r>
              <a:rPr lang="en-GB" dirty="0"/>
              <a:t>Introduce Al Futtaim leadership model’s 3 main pillars.</a:t>
            </a:r>
          </a:p>
          <a:p>
            <a:pPr algn="just"/>
            <a:r>
              <a:rPr lang="en-GB" b="1" dirty="0"/>
              <a:t>Talking points:</a:t>
            </a:r>
          </a:p>
          <a:p>
            <a:pPr marL="285750" indent="-285750" algn="just">
              <a:buFont typeface="Arial" panose="020B0604020202020204" pitchFamily="34" charset="0"/>
              <a:buChar char="•"/>
            </a:pPr>
            <a:r>
              <a:rPr lang="en-GB" dirty="0"/>
              <a:t>Briefly introduce the slide title: "Our Leadership Model: 3 Pillars."</a:t>
            </a:r>
          </a:p>
          <a:p>
            <a:pPr marL="285750" indent="-285750" algn="just">
              <a:buFont typeface="Arial" panose="020B0604020202020204" pitchFamily="34" charset="0"/>
              <a:buChar char="•"/>
            </a:pPr>
            <a:r>
              <a:rPr lang="en-GB" dirty="0"/>
              <a:t>Point to the image and acknowledge the three pillars: Grow, Innovate, Inspire.</a:t>
            </a:r>
          </a:p>
          <a:p>
            <a:pPr marL="285750" indent="-285750" algn="just">
              <a:buFont typeface="Arial" panose="020B0604020202020204" pitchFamily="34" charset="0"/>
              <a:buChar char="•"/>
            </a:pPr>
            <a:r>
              <a:rPr lang="en-GB" dirty="0"/>
              <a:t>Briefly explain each pillar and its significance in the context of Al Futtaim Automotive's leadership philosophy.</a:t>
            </a:r>
          </a:p>
          <a:p>
            <a:pPr algn="just"/>
            <a:r>
              <a:rPr lang="en-GB" sz="1400" b="1" dirty="0"/>
              <a:t>Example: </a:t>
            </a:r>
            <a:r>
              <a:rPr lang="en-GB" sz="1200" dirty="0"/>
              <a:t>"As you can see on the slide, our leadership model is anchored by three core pillars: Grow, Innovate, Inspire. Focus. These pillars represent the fundamental values and behaviours that guide our leadership approach at Al Futtaim Automotive. Let's start by exploring the first pillar, Authenticity. Authenticity is about being true to yourself and your values, leading with transparency and genuineness. This fosters trust and strengthens relationships within our teams. We then move on to Commitment, which represents dedication and perseverance in achieving our goals. Committed leaders inspire and motivate others, fostering a culture of ownership and accountability. Finally, Customer Focus emphasizes the importance of prioritizing our customers' needs and exceeding their expectations. By keeping the customer at the </a:t>
            </a:r>
            <a:r>
              <a:rPr lang="en-GB" sz="1200" dirty="0" err="1"/>
              <a:t>center</a:t>
            </a:r>
            <a:r>
              <a:rPr lang="en-GB" sz="1200" dirty="0"/>
              <a:t> of everything we do, we can ensure long-term success and sustainable growth."</a:t>
            </a:r>
          </a:p>
          <a:p>
            <a:pPr algn="just"/>
            <a:endParaRPr lang="en-GB" dirty="0"/>
          </a:p>
          <a:p>
            <a:pPr algn="just"/>
            <a:endParaRPr lang="en-AE" dirty="0"/>
          </a:p>
        </p:txBody>
      </p:sp>
      <p:pic>
        <p:nvPicPr>
          <p:cNvPr id="20" name="Picture 19">
            <a:extLst>
              <a:ext uri="{FF2B5EF4-FFF2-40B4-BE49-F238E27FC236}">
                <a16:creationId xmlns:a16="http://schemas.microsoft.com/office/drawing/2014/main" id="{E4AD7A16-3A66-00B0-9718-1941890763F8}"/>
              </a:ext>
            </a:extLst>
          </p:cNvPr>
          <p:cNvPicPr>
            <a:picLocks noChangeAspect="1"/>
          </p:cNvPicPr>
          <p:nvPr/>
        </p:nvPicPr>
        <p:blipFill>
          <a:blip r:embed="rId3"/>
          <a:stretch>
            <a:fillRect/>
          </a:stretch>
        </p:blipFill>
        <p:spPr>
          <a:xfrm>
            <a:off x="451624" y="7273102"/>
            <a:ext cx="5915838" cy="2306690"/>
          </a:xfrm>
          <a:prstGeom prst="rect">
            <a:avLst/>
          </a:prstGeom>
        </p:spPr>
      </p:pic>
    </p:spTree>
    <p:extLst>
      <p:ext uri="{BB962C8B-B14F-4D97-AF65-F5344CB8AC3E}">
        <p14:creationId xmlns:p14="http://schemas.microsoft.com/office/powerpoint/2010/main" val="104519141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A75A-221A-BFAF-245F-82ABCE85A1AA}"/>
              </a:ext>
            </a:extLst>
          </p:cNvPr>
          <p:cNvSpPr>
            <a:spLocks noGrp="1"/>
          </p:cNvSpPr>
          <p:nvPr>
            <p:ph type="ctrTitle"/>
          </p:nvPr>
        </p:nvSpPr>
        <p:spPr/>
        <p:txBody>
          <a:bodyPr/>
          <a:lstStyle/>
          <a:p>
            <a:r>
              <a:rPr lang="en-US" dirty="0"/>
              <a:t>AL FUTTAIM LEADERSHIP MODEL</a:t>
            </a:r>
            <a:endParaRPr lang="en-AE" dirty="0"/>
          </a:p>
        </p:txBody>
      </p:sp>
      <p:sp>
        <p:nvSpPr>
          <p:cNvPr id="3" name="Subtitle 2">
            <a:extLst>
              <a:ext uri="{FF2B5EF4-FFF2-40B4-BE49-F238E27FC236}">
                <a16:creationId xmlns:a16="http://schemas.microsoft.com/office/drawing/2014/main" id="{9BA73F53-6DCA-76FF-9A69-F318A1EBB919}"/>
              </a:ext>
            </a:extLst>
          </p:cNvPr>
          <p:cNvSpPr>
            <a:spLocks noGrp="1"/>
          </p:cNvSpPr>
          <p:nvPr>
            <p:ph type="subTitle" idx="1"/>
          </p:nvPr>
        </p:nvSpPr>
        <p:spPr/>
        <p:txBody>
          <a:bodyPr/>
          <a:lstStyle/>
          <a:p>
            <a:r>
              <a:rPr lang="en-US" dirty="0"/>
              <a:t>Al Futtaim Leadership Model</a:t>
            </a:r>
            <a:endParaRPr lang="en-AE" dirty="0"/>
          </a:p>
        </p:txBody>
      </p:sp>
      <p:sp>
        <p:nvSpPr>
          <p:cNvPr id="4" name="Text Placeholder 3">
            <a:extLst>
              <a:ext uri="{FF2B5EF4-FFF2-40B4-BE49-F238E27FC236}">
                <a16:creationId xmlns:a16="http://schemas.microsoft.com/office/drawing/2014/main" id="{5C9A6282-008E-5DD7-DC02-B9EDCB847AD9}"/>
              </a:ext>
            </a:extLst>
          </p:cNvPr>
          <p:cNvSpPr>
            <a:spLocks noGrp="1"/>
          </p:cNvSpPr>
          <p:nvPr>
            <p:ph type="body" sz="quarter" idx="10"/>
          </p:nvPr>
        </p:nvSpPr>
        <p:spPr/>
        <p:txBody>
          <a:bodyPr/>
          <a:lstStyle/>
          <a:p>
            <a:pPr algn="just"/>
            <a:r>
              <a:rPr lang="en-US" b="1" dirty="0">
                <a:solidFill>
                  <a:schemeClr val="accent1"/>
                </a:solidFill>
              </a:rPr>
              <a:t>Slide 16 - 25</a:t>
            </a:r>
            <a:endParaRPr lang="en-GB" b="1" dirty="0"/>
          </a:p>
          <a:p>
            <a:pPr algn="just"/>
            <a:r>
              <a:rPr lang="en-GB" b="1" dirty="0"/>
              <a:t>Objective: </a:t>
            </a:r>
            <a:r>
              <a:rPr lang="en-GB" dirty="0"/>
              <a:t>Introduce Al Futtaim leadership model’s 8 main competencies.</a:t>
            </a:r>
          </a:p>
          <a:p>
            <a:pPr algn="just"/>
            <a:r>
              <a:rPr lang="en-GB" b="1" dirty="0"/>
              <a:t>Talking points:</a:t>
            </a:r>
          </a:p>
          <a:p>
            <a:pPr marL="285750" indent="-285750" algn="just">
              <a:buFont typeface="Arial" panose="020B0604020202020204" pitchFamily="34" charset="0"/>
              <a:buChar char="•"/>
            </a:pPr>
            <a:r>
              <a:rPr lang="en-GB" dirty="0"/>
              <a:t>Briefly introduce the slide title: "</a:t>
            </a:r>
            <a:r>
              <a:rPr lang="en-US" dirty="0"/>
              <a:t>8 Leadership Competencies For Success</a:t>
            </a:r>
            <a:r>
              <a:rPr lang="en-GB" dirty="0"/>
              <a:t>."</a:t>
            </a:r>
          </a:p>
          <a:p>
            <a:pPr marL="285750" indent="-285750" algn="just">
              <a:buFont typeface="Arial" panose="020B0604020202020204" pitchFamily="34" charset="0"/>
              <a:buChar char="•"/>
            </a:pPr>
            <a:r>
              <a:rPr lang="en-GB" dirty="0"/>
              <a:t>Point to the image and acknowledge the competencies and their definitions.</a:t>
            </a:r>
          </a:p>
          <a:p>
            <a:pPr marL="285750" indent="-285750" algn="just">
              <a:buFont typeface="Arial" panose="020B0604020202020204" pitchFamily="34" charset="0"/>
              <a:buChar char="•"/>
            </a:pPr>
            <a:r>
              <a:rPr lang="en-GB" dirty="0"/>
              <a:t>Briefly explain each competency and its significance in the context of Al Futtaim Automotive's leadership philosophy.</a:t>
            </a:r>
          </a:p>
          <a:p>
            <a:endParaRPr lang="en-AE" dirty="0"/>
          </a:p>
        </p:txBody>
      </p:sp>
      <p:pic>
        <p:nvPicPr>
          <p:cNvPr id="92" name="Picture 91">
            <a:extLst>
              <a:ext uri="{FF2B5EF4-FFF2-40B4-BE49-F238E27FC236}">
                <a16:creationId xmlns:a16="http://schemas.microsoft.com/office/drawing/2014/main" id="{495BE2DB-BA97-D43A-2D1B-D0E4DDED42BE}"/>
              </a:ext>
            </a:extLst>
          </p:cNvPr>
          <p:cNvPicPr>
            <a:picLocks noChangeAspect="1"/>
          </p:cNvPicPr>
          <p:nvPr/>
        </p:nvPicPr>
        <p:blipFill>
          <a:blip r:embed="rId2"/>
          <a:stretch>
            <a:fillRect/>
          </a:stretch>
        </p:blipFill>
        <p:spPr>
          <a:xfrm>
            <a:off x="120846" y="5190305"/>
            <a:ext cx="6431837" cy="3724979"/>
          </a:xfrm>
          <a:prstGeom prst="rect">
            <a:avLst/>
          </a:prstGeom>
        </p:spPr>
      </p:pic>
      <p:sp>
        <p:nvSpPr>
          <p:cNvPr id="5" name="Slide Number Placeholder 4">
            <a:extLst>
              <a:ext uri="{FF2B5EF4-FFF2-40B4-BE49-F238E27FC236}">
                <a16:creationId xmlns:a16="http://schemas.microsoft.com/office/drawing/2014/main" id="{D386823D-D269-37DF-713D-9BE03A24E708}"/>
              </a:ext>
            </a:extLst>
          </p:cNvPr>
          <p:cNvSpPr>
            <a:spLocks noGrp="1"/>
          </p:cNvSpPr>
          <p:nvPr>
            <p:ph type="sldNum" sz="quarter" idx="4"/>
          </p:nvPr>
        </p:nvSpPr>
        <p:spPr/>
        <p:txBody>
          <a:bodyPr/>
          <a:lstStyle/>
          <a:p>
            <a:fld id="{ECCA700A-217A-43F9-BFCD-AFE4E0CB23D7}" type="slidenum">
              <a:rPr lang="en-US" smtClean="0"/>
              <a:pPr/>
              <a:t>18</a:t>
            </a:fld>
            <a:endParaRPr lang="en-US"/>
          </a:p>
        </p:txBody>
      </p:sp>
    </p:spTree>
    <p:extLst>
      <p:ext uri="{BB962C8B-B14F-4D97-AF65-F5344CB8AC3E}">
        <p14:creationId xmlns:p14="http://schemas.microsoft.com/office/powerpoint/2010/main" val="33759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A75A-221A-BFAF-245F-82ABCE85A1AA}"/>
              </a:ext>
            </a:extLst>
          </p:cNvPr>
          <p:cNvSpPr>
            <a:spLocks noGrp="1"/>
          </p:cNvSpPr>
          <p:nvPr>
            <p:ph type="ctrTitle"/>
          </p:nvPr>
        </p:nvSpPr>
        <p:spPr/>
        <p:txBody>
          <a:bodyPr/>
          <a:lstStyle/>
          <a:p>
            <a:r>
              <a:rPr lang="en-US" dirty="0"/>
              <a:t>AL FUTTAIM LEADERSHIP MODEL</a:t>
            </a:r>
            <a:endParaRPr lang="en-AE" dirty="0"/>
          </a:p>
        </p:txBody>
      </p:sp>
      <p:sp>
        <p:nvSpPr>
          <p:cNvPr id="3" name="Subtitle 2">
            <a:extLst>
              <a:ext uri="{FF2B5EF4-FFF2-40B4-BE49-F238E27FC236}">
                <a16:creationId xmlns:a16="http://schemas.microsoft.com/office/drawing/2014/main" id="{9BA73F53-6DCA-76FF-9A69-F318A1EBB919}"/>
              </a:ext>
            </a:extLst>
          </p:cNvPr>
          <p:cNvSpPr>
            <a:spLocks noGrp="1"/>
          </p:cNvSpPr>
          <p:nvPr>
            <p:ph type="subTitle" idx="1"/>
          </p:nvPr>
        </p:nvSpPr>
        <p:spPr/>
        <p:txBody>
          <a:bodyPr/>
          <a:lstStyle/>
          <a:p>
            <a:r>
              <a:rPr lang="en-US" dirty="0"/>
              <a:t>Al Futtaim Leadership Model</a:t>
            </a:r>
            <a:endParaRPr lang="en-AE" dirty="0"/>
          </a:p>
        </p:txBody>
      </p:sp>
      <p:sp>
        <p:nvSpPr>
          <p:cNvPr id="4" name="Text Placeholder 3">
            <a:extLst>
              <a:ext uri="{FF2B5EF4-FFF2-40B4-BE49-F238E27FC236}">
                <a16:creationId xmlns:a16="http://schemas.microsoft.com/office/drawing/2014/main" id="{5C9A6282-008E-5DD7-DC02-B9EDCB847AD9}"/>
              </a:ext>
            </a:extLst>
          </p:cNvPr>
          <p:cNvSpPr>
            <a:spLocks noGrp="1"/>
          </p:cNvSpPr>
          <p:nvPr>
            <p:ph type="body" sz="quarter" idx="10"/>
          </p:nvPr>
        </p:nvSpPr>
        <p:spPr>
          <a:xfrm>
            <a:off x="379412" y="2611306"/>
            <a:ext cx="5914707" cy="4124124"/>
          </a:xfrm>
        </p:spPr>
        <p:txBody>
          <a:bodyPr/>
          <a:lstStyle/>
          <a:p>
            <a:pPr algn="just"/>
            <a:r>
              <a:rPr lang="en-US" b="1" dirty="0">
                <a:solidFill>
                  <a:schemeClr val="accent1"/>
                </a:solidFill>
              </a:rPr>
              <a:t>Slide 16 - 25</a:t>
            </a:r>
            <a:endParaRPr lang="en-GB" b="1" dirty="0"/>
          </a:p>
          <a:p>
            <a:pPr algn="just"/>
            <a:r>
              <a:rPr lang="en-GB" b="1" dirty="0"/>
              <a:t>Objective: </a:t>
            </a:r>
            <a:r>
              <a:rPr lang="en-GB" dirty="0"/>
              <a:t>Explain that the leadership model is based on Al Futtaim Values</a:t>
            </a:r>
          </a:p>
          <a:p>
            <a:pPr algn="just"/>
            <a:r>
              <a:rPr lang="en-GB" b="1" dirty="0"/>
              <a:t>Talking points:</a:t>
            </a:r>
          </a:p>
          <a:p>
            <a:pPr marL="285750" indent="-285750" algn="just">
              <a:buFont typeface="Arial" panose="020B0604020202020204" pitchFamily="34" charset="0"/>
              <a:buChar char="•"/>
            </a:pPr>
            <a:r>
              <a:rPr lang="en-US" dirty="0"/>
              <a:t>Illustrate that the 8 leadership competencies are built to complement the values model for Al Futtaim.</a:t>
            </a:r>
          </a:p>
          <a:p>
            <a:pPr marL="285750" indent="-285750" algn="just">
              <a:buFont typeface="Arial" panose="020B0604020202020204" pitchFamily="34" charset="0"/>
              <a:buChar char="•"/>
            </a:pPr>
            <a:r>
              <a:rPr lang="en-US" dirty="0"/>
              <a:t>According to the tagline, the objective of the values model is “enriching every day”.</a:t>
            </a:r>
          </a:p>
          <a:p>
            <a:pPr marL="285750" indent="-285750" algn="just">
              <a:buFont typeface="Arial" panose="020B0604020202020204" pitchFamily="34" charset="0"/>
              <a:buChar char="•"/>
            </a:pPr>
            <a:r>
              <a:rPr lang="en-US" dirty="0"/>
              <a:t>The vision of Al Futtaim is “ Through the relentless pursuit of excellence, we will enrich the lives of our customers at every turn, as the foremost provider of quality products and services, every day.”</a:t>
            </a:r>
          </a:p>
          <a:p>
            <a:pPr marL="285750" indent="-285750" algn="just">
              <a:buFont typeface="Arial" panose="020B0604020202020204" pitchFamily="34" charset="0"/>
              <a:buChar char="•"/>
            </a:pPr>
            <a:r>
              <a:rPr lang="en-US" dirty="0"/>
              <a:t>And the Purpose is “ We Provide quality products and services that enrich people’s lives and aspirations each and every day.”</a:t>
            </a:r>
          </a:p>
          <a:p>
            <a:pPr marL="285750" indent="-285750" algn="just">
              <a:buFont typeface="Arial" panose="020B0604020202020204" pitchFamily="34" charset="0"/>
              <a:buChar char="•"/>
            </a:pPr>
            <a:r>
              <a:rPr lang="en-US" dirty="0"/>
              <a:t>That is done based on the four values which are “Respect, Excellence, Collaboration, Integrity”</a:t>
            </a:r>
          </a:p>
          <a:p>
            <a:pPr marL="285750" indent="-285750" algn="just">
              <a:buFont typeface="Arial" panose="020B0604020202020204" pitchFamily="34" charset="0"/>
              <a:buChar char="•"/>
            </a:pPr>
            <a:endParaRPr lang="en-AE" dirty="0"/>
          </a:p>
        </p:txBody>
      </p:sp>
      <p:sp>
        <p:nvSpPr>
          <p:cNvPr id="5" name="Slide Number Placeholder 4">
            <a:extLst>
              <a:ext uri="{FF2B5EF4-FFF2-40B4-BE49-F238E27FC236}">
                <a16:creationId xmlns:a16="http://schemas.microsoft.com/office/drawing/2014/main" id="{D386823D-D269-37DF-713D-9BE03A24E708}"/>
              </a:ext>
            </a:extLst>
          </p:cNvPr>
          <p:cNvSpPr>
            <a:spLocks noGrp="1"/>
          </p:cNvSpPr>
          <p:nvPr>
            <p:ph type="sldNum" sz="quarter" idx="4"/>
          </p:nvPr>
        </p:nvSpPr>
        <p:spPr/>
        <p:txBody>
          <a:bodyPr/>
          <a:lstStyle/>
          <a:p>
            <a:fld id="{ECCA700A-217A-43F9-BFCD-AFE4E0CB23D7}" type="slidenum">
              <a:rPr lang="en-US" smtClean="0"/>
              <a:pPr/>
              <a:t>19</a:t>
            </a:fld>
            <a:endParaRPr lang="en-US"/>
          </a:p>
        </p:txBody>
      </p:sp>
      <p:pic>
        <p:nvPicPr>
          <p:cNvPr id="95" name="Picture 94">
            <a:extLst>
              <a:ext uri="{FF2B5EF4-FFF2-40B4-BE49-F238E27FC236}">
                <a16:creationId xmlns:a16="http://schemas.microsoft.com/office/drawing/2014/main" id="{31590EC6-371A-B447-E318-C53B89AAC816}"/>
              </a:ext>
            </a:extLst>
          </p:cNvPr>
          <p:cNvPicPr>
            <a:picLocks noChangeAspect="1"/>
          </p:cNvPicPr>
          <p:nvPr/>
        </p:nvPicPr>
        <p:blipFill>
          <a:blip r:embed="rId2"/>
          <a:stretch>
            <a:fillRect/>
          </a:stretch>
        </p:blipFill>
        <p:spPr>
          <a:xfrm>
            <a:off x="3777101" y="7058183"/>
            <a:ext cx="2327864" cy="2327864"/>
          </a:xfrm>
          <a:prstGeom prst="rect">
            <a:avLst/>
          </a:prstGeom>
        </p:spPr>
      </p:pic>
      <p:sp>
        <p:nvSpPr>
          <p:cNvPr id="97" name="TextBox 96">
            <a:extLst>
              <a:ext uri="{FF2B5EF4-FFF2-40B4-BE49-F238E27FC236}">
                <a16:creationId xmlns:a16="http://schemas.microsoft.com/office/drawing/2014/main" id="{7CB01CE1-B822-47BB-6D4F-AFED7D022EF5}"/>
              </a:ext>
            </a:extLst>
          </p:cNvPr>
          <p:cNvSpPr txBox="1"/>
          <p:nvPr/>
        </p:nvSpPr>
        <p:spPr>
          <a:xfrm>
            <a:off x="379412" y="7605279"/>
            <a:ext cx="3176588" cy="1233671"/>
          </a:xfrm>
          <a:prstGeom prst="rect">
            <a:avLst/>
          </a:prstGeom>
          <a:noFill/>
        </p:spPr>
        <p:txBody>
          <a:bodyPr wrap="square">
            <a:spAutoFit/>
          </a:bodyPr>
          <a:lstStyle/>
          <a:p>
            <a:pPr algn="just" defTabSz="685800">
              <a:lnSpc>
                <a:spcPct val="90000"/>
              </a:lnSpc>
              <a:spcBef>
                <a:spcPts val="750"/>
              </a:spcBef>
            </a:pPr>
            <a:r>
              <a:rPr lang="en-AE" sz="1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Engagement Question: </a:t>
            </a:r>
          </a:p>
          <a:p>
            <a:pPr marL="285750" indent="-285750" algn="just" defTabSz="685800">
              <a:lnSpc>
                <a:spcPct val="90000"/>
              </a:lnSpc>
              <a:spcBef>
                <a:spcPts val="750"/>
              </a:spcBef>
              <a:buFont typeface="Arial" panose="020B0604020202020204" pitchFamily="34" charset="0"/>
              <a:buChar char="•"/>
            </a:pPr>
            <a:r>
              <a:rPr lang="en-AE"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Discuss with the Participants how the leadership competencies reflect the values of </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Al Futtaim</a:t>
            </a:r>
            <a:r>
              <a:rPr lang="en-AE"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68733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8326-9367-5BE5-3E3C-13EC0199474F}"/>
              </a:ext>
            </a:extLst>
          </p:cNvPr>
          <p:cNvSpPr>
            <a:spLocks noGrp="1"/>
          </p:cNvSpPr>
          <p:nvPr>
            <p:ph type="ctrTitle"/>
          </p:nvPr>
        </p:nvSpPr>
        <p:spPr/>
        <p:txBody>
          <a:bodyPr/>
          <a:lstStyle/>
          <a:p>
            <a:r>
              <a:rPr lang="en-US" b="1" dirty="0">
                <a:solidFill>
                  <a:schemeClr val="tx1"/>
                </a:solidFill>
              </a:rPr>
              <a:t>TABLE OF CONTENT</a:t>
            </a:r>
          </a:p>
        </p:txBody>
      </p:sp>
      <p:grpSp>
        <p:nvGrpSpPr>
          <p:cNvPr id="18" name="Group 17">
            <a:extLst>
              <a:ext uri="{FF2B5EF4-FFF2-40B4-BE49-F238E27FC236}">
                <a16:creationId xmlns:a16="http://schemas.microsoft.com/office/drawing/2014/main" id="{E21C7C31-3AF6-E547-6F39-62517200F027}"/>
              </a:ext>
            </a:extLst>
          </p:cNvPr>
          <p:cNvGrpSpPr/>
          <p:nvPr/>
        </p:nvGrpSpPr>
        <p:grpSpPr>
          <a:xfrm>
            <a:off x="217092" y="2178401"/>
            <a:ext cx="3728375" cy="697308"/>
            <a:chOff x="217092" y="2178401"/>
            <a:chExt cx="3728375" cy="697308"/>
          </a:xfrm>
        </p:grpSpPr>
        <p:pic>
          <p:nvPicPr>
            <p:cNvPr id="3" name="Picture 2" descr="A picture containing text, dark, image&#10;&#10;Description automatically generated">
              <a:extLst>
                <a:ext uri="{FF2B5EF4-FFF2-40B4-BE49-F238E27FC236}">
                  <a16:creationId xmlns:a16="http://schemas.microsoft.com/office/drawing/2014/main" id="{B01C1BF9-0950-96E0-2E2C-87D170599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2178401"/>
              <a:ext cx="697308" cy="697308"/>
            </a:xfrm>
            <a:prstGeom prst="rect">
              <a:avLst/>
            </a:prstGeom>
          </p:spPr>
        </p:pic>
        <p:sp>
          <p:nvSpPr>
            <p:cNvPr id="4" name="TextBox 3">
              <a:extLst>
                <a:ext uri="{FF2B5EF4-FFF2-40B4-BE49-F238E27FC236}">
                  <a16:creationId xmlns:a16="http://schemas.microsoft.com/office/drawing/2014/main" id="{F75DA7A3-1C29-58DE-26D2-0FE2DFBE9ED5}"/>
                </a:ext>
              </a:extLst>
            </p:cNvPr>
            <p:cNvSpPr txBox="1"/>
            <p:nvPr/>
          </p:nvSpPr>
          <p:spPr>
            <a:xfrm>
              <a:off x="1100667" y="2258424"/>
              <a:ext cx="2844800" cy="537263"/>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Introduction</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19" name="Group 18">
            <a:extLst>
              <a:ext uri="{FF2B5EF4-FFF2-40B4-BE49-F238E27FC236}">
                <a16:creationId xmlns:a16="http://schemas.microsoft.com/office/drawing/2014/main" id="{7FB9041E-79C2-B9AF-9631-BCF78BC789C7}"/>
              </a:ext>
            </a:extLst>
          </p:cNvPr>
          <p:cNvGrpSpPr/>
          <p:nvPr/>
        </p:nvGrpSpPr>
        <p:grpSpPr>
          <a:xfrm>
            <a:off x="217092" y="3270811"/>
            <a:ext cx="3728375" cy="697308"/>
            <a:chOff x="217092" y="3397601"/>
            <a:chExt cx="3728375" cy="697308"/>
          </a:xfrm>
        </p:grpSpPr>
        <p:pic>
          <p:nvPicPr>
            <p:cNvPr id="7" name="Picture 6" descr="A picture containing text, dark, image&#10;&#10;Description automatically generated">
              <a:extLst>
                <a:ext uri="{FF2B5EF4-FFF2-40B4-BE49-F238E27FC236}">
                  <a16:creationId xmlns:a16="http://schemas.microsoft.com/office/drawing/2014/main" id="{E8287D52-4D67-B254-2E95-8277F80B3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3397601"/>
              <a:ext cx="697308" cy="697308"/>
            </a:xfrm>
            <a:prstGeom prst="rect">
              <a:avLst/>
            </a:prstGeom>
          </p:spPr>
        </p:pic>
        <p:sp>
          <p:nvSpPr>
            <p:cNvPr id="5" name="TextBox 4">
              <a:extLst>
                <a:ext uri="{FF2B5EF4-FFF2-40B4-BE49-F238E27FC236}">
                  <a16:creationId xmlns:a16="http://schemas.microsoft.com/office/drawing/2014/main" id="{1DC0D6EE-D333-BB7C-3E1A-CAC8286AB02A}"/>
                </a:ext>
              </a:extLst>
            </p:cNvPr>
            <p:cNvSpPr txBox="1"/>
            <p:nvPr/>
          </p:nvSpPr>
          <p:spPr>
            <a:xfrm>
              <a:off x="1100667" y="3487531"/>
              <a:ext cx="2844800"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Session Introduction</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0" name="Group 19">
            <a:extLst>
              <a:ext uri="{FF2B5EF4-FFF2-40B4-BE49-F238E27FC236}">
                <a16:creationId xmlns:a16="http://schemas.microsoft.com/office/drawing/2014/main" id="{145BB7FA-FFBC-20D3-46B3-D964E8A08B40}"/>
              </a:ext>
            </a:extLst>
          </p:cNvPr>
          <p:cNvGrpSpPr/>
          <p:nvPr/>
        </p:nvGrpSpPr>
        <p:grpSpPr>
          <a:xfrm>
            <a:off x="217092" y="4363221"/>
            <a:ext cx="4473441" cy="697308"/>
            <a:chOff x="217092" y="4616801"/>
            <a:chExt cx="4473441" cy="697308"/>
          </a:xfrm>
        </p:grpSpPr>
        <p:pic>
          <p:nvPicPr>
            <p:cNvPr id="8" name="Picture 7" descr="A picture containing text, dark, image&#10;&#10;Description automatically generated">
              <a:extLst>
                <a:ext uri="{FF2B5EF4-FFF2-40B4-BE49-F238E27FC236}">
                  <a16:creationId xmlns:a16="http://schemas.microsoft.com/office/drawing/2014/main" id="{B6CCE787-5EA6-0BF6-C2D3-9A43F3CD3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4616801"/>
              <a:ext cx="697308" cy="697308"/>
            </a:xfrm>
            <a:prstGeom prst="rect">
              <a:avLst/>
            </a:prstGeom>
          </p:spPr>
        </p:pic>
        <p:sp>
          <p:nvSpPr>
            <p:cNvPr id="6" name="TextBox 5">
              <a:extLst>
                <a:ext uri="{FF2B5EF4-FFF2-40B4-BE49-F238E27FC236}">
                  <a16:creationId xmlns:a16="http://schemas.microsoft.com/office/drawing/2014/main" id="{7DDC3C58-BE51-E1FE-BACB-4C112337D7EA}"/>
                </a:ext>
              </a:extLst>
            </p:cNvPr>
            <p:cNvSpPr txBox="1"/>
            <p:nvPr/>
          </p:nvSpPr>
          <p:spPr>
            <a:xfrm>
              <a:off x="1100667" y="4706731"/>
              <a:ext cx="3589866"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Model</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1" name="Group 20">
            <a:extLst>
              <a:ext uri="{FF2B5EF4-FFF2-40B4-BE49-F238E27FC236}">
                <a16:creationId xmlns:a16="http://schemas.microsoft.com/office/drawing/2014/main" id="{7AB83935-E710-F746-F9B1-ADC0B8FAA58C}"/>
              </a:ext>
            </a:extLst>
          </p:cNvPr>
          <p:cNvGrpSpPr/>
          <p:nvPr/>
        </p:nvGrpSpPr>
        <p:grpSpPr>
          <a:xfrm>
            <a:off x="217092" y="5455631"/>
            <a:ext cx="3728375" cy="697308"/>
            <a:chOff x="217092" y="5836001"/>
            <a:chExt cx="3728375" cy="697308"/>
          </a:xfrm>
        </p:grpSpPr>
        <p:pic>
          <p:nvPicPr>
            <p:cNvPr id="9" name="Picture 8" descr="A picture containing text, dark, image&#10;&#10;Description automatically generated">
              <a:extLst>
                <a:ext uri="{FF2B5EF4-FFF2-40B4-BE49-F238E27FC236}">
                  <a16:creationId xmlns:a16="http://schemas.microsoft.com/office/drawing/2014/main" id="{320FE561-B097-AF94-FF54-0232D522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5836001"/>
              <a:ext cx="697308" cy="697308"/>
            </a:xfrm>
            <a:prstGeom prst="rect">
              <a:avLst/>
            </a:prstGeom>
          </p:spPr>
        </p:pic>
        <p:sp>
          <p:nvSpPr>
            <p:cNvPr id="11" name="TextBox 10">
              <a:extLst>
                <a:ext uri="{FF2B5EF4-FFF2-40B4-BE49-F238E27FC236}">
                  <a16:creationId xmlns:a16="http://schemas.microsoft.com/office/drawing/2014/main" id="{BE3DD26C-D4CF-7C0E-2432-4225698C34D3}"/>
                </a:ext>
              </a:extLst>
            </p:cNvPr>
            <p:cNvSpPr txBox="1"/>
            <p:nvPr/>
          </p:nvSpPr>
          <p:spPr>
            <a:xfrm>
              <a:off x="1100667" y="5925931"/>
              <a:ext cx="2844800"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Game Set-up &amp; Rules</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2" name="Group 21">
            <a:extLst>
              <a:ext uri="{FF2B5EF4-FFF2-40B4-BE49-F238E27FC236}">
                <a16:creationId xmlns:a16="http://schemas.microsoft.com/office/drawing/2014/main" id="{5228B346-0A99-BED0-008E-463A28D6E61F}"/>
              </a:ext>
            </a:extLst>
          </p:cNvPr>
          <p:cNvGrpSpPr/>
          <p:nvPr/>
        </p:nvGrpSpPr>
        <p:grpSpPr>
          <a:xfrm>
            <a:off x="217092" y="6548041"/>
            <a:ext cx="3728375" cy="697308"/>
            <a:chOff x="217092" y="7055201"/>
            <a:chExt cx="3728375" cy="697308"/>
          </a:xfrm>
        </p:grpSpPr>
        <p:pic>
          <p:nvPicPr>
            <p:cNvPr id="10" name="Picture 9" descr="A picture containing text, dark, image&#10;&#10;Description automatically generated">
              <a:extLst>
                <a:ext uri="{FF2B5EF4-FFF2-40B4-BE49-F238E27FC236}">
                  <a16:creationId xmlns:a16="http://schemas.microsoft.com/office/drawing/2014/main" id="{99B79CB7-EF26-CC53-D606-7117BD5FE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7055201"/>
              <a:ext cx="697308" cy="697308"/>
            </a:xfrm>
            <a:prstGeom prst="rect">
              <a:avLst/>
            </a:prstGeom>
          </p:spPr>
        </p:pic>
        <p:sp>
          <p:nvSpPr>
            <p:cNvPr id="12" name="TextBox 11">
              <a:extLst>
                <a:ext uri="{FF2B5EF4-FFF2-40B4-BE49-F238E27FC236}">
                  <a16:creationId xmlns:a16="http://schemas.microsoft.com/office/drawing/2014/main" id="{396515AB-CB35-4402-C0CB-76BFD5C70D61}"/>
                </a:ext>
              </a:extLst>
            </p:cNvPr>
            <p:cNvSpPr txBox="1"/>
            <p:nvPr/>
          </p:nvSpPr>
          <p:spPr>
            <a:xfrm>
              <a:off x="1100667" y="7145131"/>
              <a:ext cx="2844800"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Session Debrief</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3" name="Group 22">
            <a:extLst>
              <a:ext uri="{FF2B5EF4-FFF2-40B4-BE49-F238E27FC236}">
                <a16:creationId xmlns:a16="http://schemas.microsoft.com/office/drawing/2014/main" id="{341F111E-6D16-BF7C-85E2-33B333F4850F}"/>
              </a:ext>
            </a:extLst>
          </p:cNvPr>
          <p:cNvGrpSpPr/>
          <p:nvPr/>
        </p:nvGrpSpPr>
        <p:grpSpPr>
          <a:xfrm>
            <a:off x="217092" y="7640451"/>
            <a:ext cx="5150775" cy="697308"/>
            <a:chOff x="217092" y="7986364"/>
            <a:chExt cx="5150775" cy="697308"/>
          </a:xfrm>
        </p:grpSpPr>
        <p:pic>
          <p:nvPicPr>
            <p:cNvPr id="14" name="Picture 13" descr="A picture containing text, dark, image&#10;&#10;Description automatically generated">
              <a:extLst>
                <a:ext uri="{FF2B5EF4-FFF2-40B4-BE49-F238E27FC236}">
                  <a16:creationId xmlns:a16="http://schemas.microsoft.com/office/drawing/2014/main" id="{1F6CC940-52C9-4CDB-A62F-22EC622D0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7986364"/>
              <a:ext cx="697308" cy="697308"/>
            </a:xfrm>
            <a:prstGeom prst="rect">
              <a:avLst/>
            </a:prstGeom>
          </p:spPr>
        </p:pic>
        <p:sp>
          <p:nvSpPr>
            <p:cNvPr id="15" name="TextBox 14">
              <a:extLst>
                <a:ext uri="{FF2B5EF4-FFF2-40B4-BE49-F238E27FC236}">
                  <a16:creationId xmlns:a16="http://schemas.microsoft.com/office/drawing/2014/main" id="{1A28D202-48B1-DA52-319D-E55F0B576C26}"/>
                </a:ext>
              </a:extLst>
            </p:cNvPr>
            <p:cNvSpPr txBox="1"/>
            <p:nvPr/>
          </p:nvSpPr>
          <p:spPr>
            <a:xfrm>
              <a:off x="1100667" y="8076294"/>
              <a:ext cx="4267200"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Answer Sheet – Executive Version</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4" name="Group 23">
            <a:extLst>
              <a:ext uri="{FF2B5EF4-FFF2-40B4-BE49-F238E27FC236}">
                <a16:creationId xmlns:a16="http://schemas.microsoft.com/office/drawing/2014/main" id="{D5C0C48D-4463-6E60-3560-5B1A598A9BF2}"/>
              </a:ext>
            </a:extLst>
          </p:cNvPr>
          <p:cNvGrpSpPr/>
          <p:nvPr/>
        </p:nvGrpSpPr>
        <p:grpSpPr>
          <a:xfrm>
            <a:off x="217092" y="8732861"/>
            <a:ext cx="5557175" cy="697308"/>
            <a:chOff x="217092" y="8732861"/>
            <a:chExt cx="5557175" cy="697308"/>
          </a:xfrm>
        </p:grpSpPr>
        <p:pic>
          <p:nvPicPr>
            <p:cNvPr id="16" name="Picture 15" descr="A picture containing text, dark, image&#10;&#10;Description automatically generated">
              <a:extLst>
                <a:ext uri="{FF2B5EF4-FFF2-40B4-BE49-F238E27FC236}">
                  <a16:creationId xmlns:a16="http://schemas.microsoft.com/office/drawing/2014/main" id="{FDB3FD55-3550-10EC-BD32-2227DB30E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92" y="8732861"/>
              <a:ext cx="697308" cy="697308"/>
            </a:xfrm>
            <a:prstGeom prst="rect">
              <a:avLst/>
            </a:prstGeom>
          </p:spPr>
        </p:pic>
        <p:sp>
          <p:nvSpPr>
            <p:cNvPr id="17" name="TextBox 16">
              <a:extLst>
                <a:ext uri="{FF2B5EF4-FFF2-40B4-BE49-F238E27FC236}">
                  <a16:creationId xmlns:a16="http://schemas.microsoft.com/office/drawing/2014/main" id="{9ED298DF-D526-E59D-2419-FA44CB5A6E60}"/>
                </a:ext>
              </a:extLst>
            </p:cNvPr>
            <p:cNvSpPr txBox="1"/>
            <p:nvPr/>
          </p:nvSpPr>
          <p:spPr>
            <a:xfrm>
              <a:off x="1100667" y="8822791"/>
              <a:ext cx="4673600" cy="517449"/>
            </a:xfrm>
            <a:prstGeom prst="rect">
              <a:avLst/>
            </a:prstGeom>
            <a:noFill/>
          </p:spPr>
          <p:txBody>
            <a:bodyPr wrap="square" rtlCol="0">
              <a:spAutoFit/>
            </a:bodyPr>
            <a:lstStyle/>
            <a:p>
              <a:pPr defTabSz="914400">
                <a:lnSpc>
                  <a:spcPts val="3755"/>
                </a:lnSpc>
                <a:spcBef>
                  <a:spcPct val="0"/>
                </a:spcBef>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Answer Sheet – Leadership Version</a:t>
              </a:r>
              <a:endParaRPr lang="en-AE"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sp>
        <p:nvSpPr>
          <p:cNvPr id="13" name="TextBox 12">
            <a:extLst>
              <a:ext uri="{FF2B5EF4-FFF2-40B4-BE49-F238E27FC236}">
                <a16:creationId xmlns:a16="http://schemas.microsoft.com/office/drawing/2014/main" id="{334F14A5-7A1D-EBF3-BCE5-2073C53C5255}"/>
              </a:ext>
            </a:extLst>
          </p:cNvPr>
          <p:cNvSpPr txBox="1"/>
          <p:nvPr/>
        </p:nvSpPr>
        <p:spPr>
          <a:xfrm>
            <a:off x="5359738" y="2426355"/>
            <a:ext cx="795189" cy="369332"/>
          </a:xfrm>
          <a:prstGeom prst="rect">
            <a:avLst/>
          </a:prstGeom>
          <a:noFill/>
        </p:spPr>
        <p:txBody>
          <a:bodyPr wrap="square" rtlCol="0">
            <a:spAutoFit/>
          </a:bodyPr>
          <a:lstStyle/>
          <a:p>
            <a:pPr algn="r"/>
            <a:r>
              <a:rPr lang="en-US" dirty="0"/>
              <a:t>03</a:t>
            </a:r>
            <a:endParaRPr lang="en-AE" dirty="0"/>
          </a:p>
        </p:txBody>
      </p:sp>
      <p:sp>
        <p:nvSpPr>
          <p:cNvPr id="25" name="TextBox 24">
            <a:extLst>
              <a:ext uri="{FF2B5EF4-FFF2-40B4-BE49-F238E27FC236}">
                <a16:creationId xmlns:a16="http://schemas.microsoft.com/office/drawing/2014/main" id="{95B56B8B-26CE-B06F-F02E-43C3EBDE12A4}"/>
              </a:ext>
            </a:extLst>
          </p:cNvPr>
          <p:cNvSpPr txBox="1"/>
          <p:nvPr/>
        </p:nvSpPr>
        <p:spPr>
          <a:xfrm>
            <a:off x="5359737" y="3580307"/>
            <a:ext cx="795189" cy="369332"/>
          </a:xfrm>
          <a:prstGeom prst="rect">
            <a:avLst/>
          </a:prstGeom>
          <a:noFill/>
        </p:spPr>
        <p:txBody>
          <a:bodyPr wrap="square" rtlCol="0">
            <a:spAutoFit/>
          </a:bodyPr>
          <a:lstStyle/>
          <a:p>
            <a:pPr algn="r"/>
            <a:r>
              <a:rPr lang="en-US" dirty="0"/>
              <a:t>06</a:t>
            </a:r>
            <a:endParaRPr lang="en-AE" dirty="0"/>
          </a:p>
        </p:txBody>
      </p:sp>
      <p:sp>
        <p:nvSpPr>
          <p:cNvPr id="26" name="TextBox 25">
            <a:extLst>
              <a:ext uri="{FF2B5EF4-FFF2-40B4-BE49-F238E27FC236}">
                <a16:creationId xmlns:a16="http://schemas.microsoft.com/office/drawing/2014/main" id="{E9897475-9750-27A5-D9CB-5F1830FA70B6}"/>
              </a:ext>
            </a:extLst>
          </p:cNvPr>
          <p:cNvSpPr txBox="1"/>
          <p:nvPr/>
        </p:nvSpPr>
        <p:spPr>
          <a:xfrm>
            <a:off x="5359736" y="8952992"/>
            <a:ext cx="795189" cy="369332"/>
          </a:xfrm>
          <a:prstGeom prst="rect">
            <a:avLst/>
          </a:prstGeom>
          <a:noFill/>
        </p:spPr>
        <p:txBody>
          <a:bodyPr wrap="square" rtlCol="0">
            <a:spAutoFit/>
          </a:bodyPr>
          <a:lstStyle/>
          <a:p>
            <a:pPr algn="r"/>
            <a:r>
              <a:rPr lang="en-US" dirty="0"/>
              <a:t>39</a:t>
            </a:r>
            <a:endParaRPr lang="en-AE" dirty="0"/>
          </a:p>
        </p:txBody>
      </p:sp>
      <p:sp>
        <p:nvSpPr>
          <p:cNvPr id="27" name="TextBox 26">
            <a:extLst>
              <a:ext uri="{FF2B5EF4-FFF2-40B4-BE49-F238E27FC236}">
                <a16:creationId xmlns:a16="http://schemas.microsoft.com/office/drawing/2014/main" id="{80BBD2EA-65BA-D2C2-9170-BFA1CD8360D8}"/>
              </a:ext>
            </a:extLst>
          </p:cNvPr>
          <p:cNvSpPr txBox="1"/>
          <p:nvPr/>
        </p:nvSpPr>
        <p:spPr>
          <a:xfrm>
            <a:off x="5359735" y="7804439"/>
            <a:ext cx="795189" cy="369332"/>
          </a:xfrm>
          <a:prstGeom prst="rect">
            <a:avLst/>
          </a:prstGeom>
          <a:noFill/>
        </p:spPr>
        <p:txBody>
          <a:bodyPr wrap="square" rtlCol="0">
            <a:spAutoFit/>
          </a:bodyPr>
          <a:lstStyle/>
          <a:p>
            <a:pPr algn="r"/>
            <a:r>
              <a:rPr lang="en-US" dirty="0"/>
              <a:t>34</a:t>
            </a:r>
            <a:endParaRPr lang="en-AE" dirty="0"/>
          </a:p>
        </p:txBody>
      </p:sp>
      <p:sp>
        <p:nvSpPr>
          <p:cNvPr id="28" name="TextBox 27">
            <a:extLst>
              <a:ext uri="{FF2B5EF4-FFF2-40B4-BE49-F238E27FC236}">
                <a16:creationId xmlns:a16="http://schemas.microsoft.com/office/drawing/2014/main" id="{1F9EDD58-757D-D541-8E19-39B9775E96AF}"/>
              </a:ext>
            </a:extLst>
          </p:cNvPr>
          <p:cNvSpPr txBox="1"/>
          <p:nvPr/>
        </p:nvSpPr>
        <p:spPr>
          <a:xfrm>
            <a:off x="5359734" y="4583668"/>
            <a:ext cx="795189" cy="369332"/>
          </a:xfrm>
          <a:prstGeom prst="rect">
            <a:avLst/>
          </a:prstGeom>
          <a:noFill/>
        </p:spPr>
        <p:txBody>
          <a:bodyPr wrap="square" rtlCol="0">
            <a:spAutoFit/>
          </a:bodyPr>
          <a:lstStyle/>
          <a:p>
            <a:pPr algn="r"/>
            <a:r>
              <a:rPr lang="en-US" dirty="0"/>
              <a:t>17</a:t>
            </a:r>
            <a:endParaRPr lang="en-AE" dirty="0"/>
          </a:p>
        </p:txBody>
      </p:sp>
      <p:sp>
        <p:nvSpPr>
          <p:cNvPr id="29" name="TextBox 28">
            <a:extLst>
              <a:ext uri="{FF2B5EF4-FFF2-40B4-BE49-F238E27FC236}">
                <a16:creationId xmlns:a16="http://schemas.microsoft.com/office/drawing/2014/main" id="{981DA09E-4C2B-59ED-2192-6AED1FD84CE5}"/>
              </a:ext>
            </a:extLst>
          </p:cNvPr>
          <p:cNvSpPr txBox="1"/>
          <p:nvPr/>
        </p:nvSpPr>
        <p:spPr>
          <a:xfrm>
            <a:off x="5359733" y="5695588"/>
            <a:ext cx="795189" cy="369332"/>
          </a:xfrm>
          <a:prstGeom prst="rect">
            <a:avLst/>
          </a:prstGeom>
          <a:noFill/>
        </p:spPr>
        <p:txBody>
          <a:bodyPr wrap="square" rtlCol="0">
            <a:spAutoFit/>
          </a:bodyPr>
          <a:lstStyle/>
          <a:p>
            <a:pPr algn="r"/>
            <a:r>
              <a:rPr lang="en-US" dirty="0"/>
              <a:t>22</a:t>
            </a:r>
            <a:endParaRPr lang="en-AE" dirty="0"/>
          </a:p>
        </p:txBody>
      </p:sp>
      <p:sp>
        <p:nvSpPr>
          <p:cNvPr id="30" name="TextBox 29">
            <a:extLst>
              <a:ext uri="{FF2B5EF4-FFF2-40B4-BE49-F238E27FC236}">
                <a16:creationId xmlns:a16="http://schemas.microsoft.com/office/drawing/2014/main" id="{3D69BA6E-F43E-0EDF-F226-5519A36A0382}"/>
              </a:ext>
            </a:extLst>
          </p:cNvPr>
          <p:cNvSpPr txBox="1"/>
          <p:nvPr/>
        </p:nvSpPr>
        <p:spPr>
          <a:xfrm>
            <a:off x="5359732" y="6786087"/>
            <a:ext cx="795189" cy="369332"/>
          </a:xfrm>
          <a:prstGeom prst="rect">
            <a:avLst/>
          </a:prstGeom>
          <a:noFill/>
        </p:spPr>
        <p:txBody>
          <a:bodyPr wrap="square" rtlCol="0">
            <a:spAutoFit/>
          </a:bodyPr>
          <a:lstStyle/>
          <a:p>
            <a:pPr algn="r"/>
            <a:r>
              <a:rPr lang="en-US" dirty="0"/>
              <a:t>31</a:t>
            </a:r>
            <a:endParaRPr lang="en-AE" dirty="0"/>
          </a:p>
        </p:txBody>
      </p:sp>
      <p:sp>
        <p:nvSpPr>
          <p:cNvPr id="31" name="Slide Number Placeholder 30">
            <a:extLst>
              <a:ext uri="{FF2B5EF4-FFF2-40B4-BE49-F238E27FC236}">
                <a16:creationId xmlns:a16="http://schemas.microsoft.com/office/drawing/2014/main" id="{E2369279-F087-0FC5-156F-27557DF12FB7}"/>
              </a:ext>
            </a:extLst>
          </p:cNvPr>
          <p:cNvSpPr>
            <a:spLocks noGrp="1"/>
          </p:cNvSpPr>
          <p:nvPr>
            <p:ph type="sldNum" sz="quarter" idx="4"/>
          </p:nvPr>
        </p:nvSpPr>
        <p:spPr/>
        <p:txBody>
          <a:bodyPr/>
          <a:lstStyle/>
          <a:p>
            <a:fld id="{ECCA700A-217A-43F9-BFCD-AFE4E0CB23D7}" type="slidenum">
              <a:rPr lang="en-US" smtClean="0"/>
              <a:pPr/>
              <a:t>2</a:t>
            </a:fld>
            <a:endParaRPr lang="en-US"/>
          </a:p>
        </p:txBody>
      </p:sp>
    </p:spTree>
    <p:extLst>
      <p:ext uri="{BB962C8B-B14F-4D97-AF65-F5344CB8AC3E}">
        <p14:creationId xmlns:p14="http://schemas.microsoft.com/office/powerpoint/2010/main" val="182871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A906-7DFB-F8EB-6081-2AF8893983D3}"/>
              </a:ext>
            </a:extLst>
          </p:cNvPr>
          <p:cNvSpPr>
            <a:spLocks noGrp="1"/>
          </p:cNvSpPr>
          <p:nvPr>
            <p:ph type="ctrTitle"/>
          </p:nvPr>
        </p:nvSpPr>
        <p:spPr/>
        <p:txBody>
          <a:bodyPr/>
          <a:lstStyle/>
          <a:p>
            <a:r>
              <a:rPr lang="en-US" dirty="0"/>
              <a:t>AL FUTTAIM LEADERSHIP MODEL</a:t>
            </a:r>
            <a:endParaRPr lang="en-AE" dirty="0"/>
          </a:p>
        </p:txBody>
      </p:sp>
      <p:sp>
        <p:nvSpPr>
          <p:cNvPr id="3" name="Subtitle 2">
            <a:extLst>
              <a:ext uri="{FF2B5EF4-FFF2-40B4-BE49-F238E27FC236}">
                <a16:creationId xmlns:a16="http://schemas.microsoft.com/office/drawing/2014/main" id="{3C7748BA-E345-6223-0CB2-2CFBCAF44CDC}"/>
              </a:ext>
            </a:extLst>
          </p:cNvPr>
          <p:cNvSpPr>
            <a:spLocks noGrp="1"/>
          </p:cNvSpPr>
          <p:nvPr>
            <p:ph type="subTitle" idx="1"/>
          </p:nvPr>
        </p:nvSpPr>
        <p:spPr/>
        <p:txBody>
          <a:bodyPr/>
          <a:lstStyle/>
          <a:p>
            <a:r>
              <a:rPr lang="en-GB" sz="1800" b="1" dirty="0">
                <a:latin typeface="Open Sans Extrabold" panose="020B0906030804020204" pitchFamily="34" charset="0"/>
                <a:ea typeface="Open Sans Extrabold" panose="020B0906030804020204" pitchFamily="34" charset="0"/>
                <a:cs typeface="Open Sans Extrabold" panose="020B0906030804020204" pitchFamily="34" charset="0"/>
              </a:rPr>
              <a:t>Where can you find Leadership Competencies?</a:t>
            </a:r>
            <a:endParaRPr lang="en-AE" dirty="0"/>
          </a:p>
        </p:txBody>
      </p:sp>
      <p:sp>
        <p:nvSpPr>
          <p:cNvPr id="4" name="Text Placeholder 3">
            <a:extLst>
              <a:ext uri="{FF2B5EF4-FFF2-40B4-BE49-F238E27FC236}">
                <a16:creationId xmlns:a16="http://schemas.microsoft.com/office/drawing/2014/main" id="{236315BA-B2DA-2889-E5E4-6B9F4525F286}"/>
              </a:ext>
            </a:extLst>
          </p:cNvPr>
          <p:cNvSpPr>
            <a:spLocks noGrp="1"/>
          </p:cNvSpPr>
          <p:nvPr>
            <p:ph type="body" sz="quarter" idx="10"/>
          </p:nvPr>
        </p:nvSpPr>
        <p:spPr/>
        <p:txBody>
          <a:bodyPr/>
          <a:lstStyle/>
          <a:p>
            <a:r>
              <a:rPr lang="en-US" b="1" dirty="0">
                <a:solidFill>
                  <a:schemeClr val="accent1"/>
                </a:solidFill>
              </a:rPr>
              <a:t>Slide 26</a:t>
            </a:r>
            <a:endParaRPr lang="en-GB" b="1" dirty="0"/>
          </a:p>
          <a:p>
            <a:r>
              <a:rPr lang="en-GB" b="1" dirty="0"/>
              <a:t>Objective: </a:t>
            </a:r>
            <a:r>
              <a:rPr lang="en-GB" dirty="0"/>
              <a:t>Guide the participants to where they can find the Leadership Competency framework.</a:t>
            </a:r>
          </a:p>
          <a:p>
            <a:endParaRPr lang="en-GB" dirty="0"/>
          </a:p>
          <a:p>
            <a:r>
              <a:rPr lang="en-GB" b="1" dirty="0"/>
              <a:t>Activity: </a:t>
            </a:r>
            <a:r>
              <a:rPr lang="en-GB" dirty="0"/>
              <a:t>Demo for the participants the steps needed to get to the competency framework on Al Futtaim </a:t>
            </a:r>
            <a:r>
              <a:rPr lang="en-GB" dirty="0" err="1"/>
              <a:t>Interanet</a:t>
            </a:r>
            <a:r>
              <a:rPr lang="en-GB" dirty="0"/>
              <a:t>. </a:t>
            </a:r>
          </a:p>
          <a:p>
            <a:endParaRPr lang="en-GB" b="1" dirty="0"/>
          </a:p>
          <a:p>
            <a:r>
              <a:rPr lang="en-GB" b="1" dirty="0"/>
              <a:t>Note. </a:t>
            </a:r>
            <a:r>
              <a:rPr lang="en-GB" dirty="0"/>
              <a:t>For a better understanding of Al Futtaim Leadership Competency Framework, study the framework before the session. </a:t>
            </a:r>
            <a:endParaRPr lang="en-AE" b="1" dirty="0"/>
          </a:p>
        </p:txBody>
      </p:sp>
      <p:pic>
        <p:nvPicPr>
          <p:cNvPr id="5" name="Picture 4" descr="A screenshot of a website&#10;&#10;Description automatically generated">
            <a:extLst>
              <a:ext uri="{FF2B5EF4-FFF2-40B4-BE49-F238E27FC236}">
                <a16:creationId xmlns:a16="http://schemas.microsoft.com/office/drawing/2014/main" id="{C109AABD-A0A1-AE3D-FD63-B57E030D7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14" y="5782004"/>
            <a:ext cx="5831501" cy="2759224"/>
          </a:xfrm>
          <a:prstGeom prst="rect">
            <a:avLst/>
          </a:prstGeom>
        </p:spPr>
      </p:pic>
      <p:sp>
        <p:nvSpPr>
          <p:cNvPr id="6" name="Slide Number Placeholder 5">
            <a:extLst>
              <a:ext uri="{FF2B5EF4-FFF2-40B4-BE49-F238E27FC236}">
                <a16:creationId xmlns:a16="http://schemas.microsoft.com/office/drawing/2014/main" id="{1D82C61B-81EE-236A-2ED8-533DD3C99B81}"/>
              </a:ext>
            </a:extLst>
          </p:cNvPr>
          <p:cNvSpPr>
            <a:spLocks noGrp="1"/>
          </p:cNvSpPr>
          <p:nvPr>
            <p:ph type="sldNum" sz="quarter" idx="4"/>
          </p:nvPr>
        </p:nvSpPr>
        <p:spPr/>
        <p:txBody>
          <a:bodyPr/>
          <a:lstStyle/>
          <a:p>
            <a:fld id="{ECCA700A-217A-43F9-BFCD-AFE4E0CB23D7}" type="slidenum">
              <a:rPr lang="en-US" smtClean="0"/>
              <a:pPr/>
              <a:t>20</a:t>
            </a:fld>
            <a:endParaRPr lang="en-US"/>
          </a:p>
        </p:txBody>
      </p:sp>
    </p:spTree>
    <p:extLst>
      <p:ext uri="{BB962C8B-B14F-4D97-AF65-F5344CB8AC3E}">
        <p14:creationId xmlns:p14="http://schemas.microsoft.com/office/powerpoint/2010/main" val="111410594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977C-8DFF-0072-D432-95A7B79D468F}"/>
              </a:ext>
            </a:extLst>
          </p:cNvPr>
          <p:cNvSpPr>
            <a:spLocks noGrp="1"/>
          </p:cNvSpPr>
          <p:nvPr>
            <p:ph type="ctrTitle"/>
          </p:nvPr>
        </p:nvSpPr>
        <p:spPr/>
        <p:txBody>
          <a:bodyPr/>
          <a:lstStyle/>
          <a:p>
            <a:r>
              <a:rPr lang="en-US" dirty="0"/>
              <a:t>AL FUTTAIM LEADERSHIP MODEL</a:t>
            </a:r>
            <a:endParaRPr lang="en-AE" dirty="0"/>
          </a:p>
        </p:txBody>
      </p:sp>
      <p:sp>
        <p:nvSpPr>
          <p:cNvPr id="3" name="Subtitle 2">
            <a:extLst>
              <a:ext uri="{FF2B5EF4-FFF2-40B4-BE49-F238E27FC236}">
                <a16:creationId xmlns:a16="http://schemas.microsoft.com/office/drawing/2014/main" id="{2656B3A6-6ACE-B3DD-30BA-8FA6B63B4DCF}"/>
              </a:ext>
            </a:extLst>
          </p:cNvPr>
          <p:cNvSpPr>
            <a:spLocks noGrp="1"/>
          </p:cNvSpPr>
          <p:nvPr>
            <p:ph type="subTitle" idx="1"/>
          </p:nvPr>
        </p:nvSpPr>
        <p:spPr/>
        <p:txBody>
          <a:bodyPr/>
          <a:lstStyle/>
          <a:p>
            <a:r>
              <a:rPr lang="en-US" dirty="0"/>
              <a:t>HOW TO READ THE LEADERSHIP COMPETENCIES FRAMEWORK?</a:t>
            </a:r>
            <a:endParaRPr lang="en-AE" dirty="0"/>
          </a:p>
        </p:txBody>
      </p:sp>
      <p:sp>
        <p:nvSpPr>
          <p:cNvPr id="4" name="Text Placeholder 3">
            <a:extLst>
              <a:ext uri="{FF2B5EF4-FFF2-40B4-BE49-F238E27FC236}">
                <a16:creationId xmlns:a16="http://schemas.microsoft.com/office/drawing/2014/main" id="{30217472-93CD-52C6-F20B-839B9BEB4C66}"/>
              </a:ext>
            </a:extLst>
          </p:cNvPr>
          <p:cNvSpPr>
            <a:spLocks noGrp="1"/>
          </p:cNvSpPr>
          <p:nvPr>
            <p:ph type="body" sz="quarter" idx="10"/>
          </p:nvPr>
        </p:nvSpPr>
        <p:spPr/>
        <p:txBody>
          <a:bodyPr/>
          <a:lstStyle/>
          <a:p>
            <a:r>
              <a:rPr lang="en-US" b="1" dirty="0">
                <a:solidFill>
                  <a:schemeClr val="accent1"/>
                </a:solidFill>
              </a:rPr>
              <a:t>Slide 27 - 28</a:t>
            </a:r>
            <a:endParaRPr lang="en-US" b="1" dirty="0"/>
          </a:p>
          <a:p>
            <a:r>
              <a:rPr lang="en-US" b="1" dirty="0"/>
              <a:t>Objective: </a:t>
            </a:r>
            <a:r>
              <a:rPr lang="en-US" dirty="0"/>
              <a:t>Guide the participants to read Al Futtaim Leadership competency Framework. </a:t>
            </a:r>
          </a:p>
          <a:p>
            <a:endParaRPr lang="en-US" dirty="0"/>
          </a:p>
          <a:p>
            <a:r>
              <a:rPr lang="en-US" b="1" dirty="0"/>
              <a:t>Activities:</a:t>
            </a:r>
          </a:p>
          <a:p>
            <a:pPr marL="285750" indent="-285750">
              <a:buFont typeface="Arial" panose="020B0604020202020204" pitchFamily="34" charset="0"/>
              <a:buChar char="•"/>
            </a:pPr>
            <a:r>
              <a:rPr lang="en-US" dirty="0"/>
              <a:t>Go through the slide showing the participants the various levels of leadership within Al Futtaim. </a:t>
            </a:r>
          </a:p>
          <a:p>
            <a:pPr marL="285750" indent="-285750">
              <a:buFont typeface="Arial" panose="020B0604020202020204" pitchFamily="34" charset="0"/>
              <a:buChar char="•"/>
            </a:pPr>
            <a:r>
              <a:rPr lang="en-US" dirty="0"/>
              <a:t>Ask participants to read behavioral indicators for their own level. </a:t>
            </a:r>
          </a:p>
          <a:p>
            <a:pPr marL="285750" indent="-285750">
              <a:buFont typeface="Arial" panose="020B0604020202020204" pitchFamily="34" charset="0"/>
              <a:buChar char="•"/>
            </a:pPr>
            <a:r>
              <a:rPr lang="en-US" dirty="0"/>
              <a:t>Discuss with the participants their understanding of those behavioral indicators.</a:t>
            </a:r>
            <a:endParaRPr lang="en-AE" dirty="0"/>
          </a:p>
        </p:txBody>
      </p:sp>
      <p:pic>
        <p:nvPicPr>
          <p:cNvPr id="27" name="Picture 26">
            <a:extLst>
              <a:ext uri="{FF2B5EF4-FFF2-40B4-BE49-F238E27FC236}">
                <a16:creationId xmlns:a16="http://schemas.microsoft.com/office/drawing/2014/main" id="{5A77CF69-A10D-B1DF-1837-074FCFEC1729}"/>
              </a:ext>
            </a:extLst>
          </p:cNvPr>
          <p:cNvPicPr>
            <a:picLocks noChangeAspect="1"/>
          </p:cNvPicPr>
          <p:nvPr/>
        </p:nvPicPr>
        <p:blipFill>
          <a:blip r:embed="rId2"/>
          <a:stretch>
            <a:fillRect/>
          </a:stretch>
        </p:blipFill>
        <p:spPr>
          <a:xfrm>
            <a:off x="379412" y="5608575"/>
            <a:ext cx="5969115" cy="2916608"/>
          </a:xfrm>
          <a:prstGeom prst="rect">
            <a:avLst/>
          </a:prstGeom>
        </p:spPr>
      </p:pic>
      <p:sp>
        <p:nvSpPr>
          <p:cNvPr id="5" name="Slide Number Placeholder 4">
            <a:extLst>
              <a:ext uri="{FF2B5EF4-FFF2-40B4-BE49-F238E27FC236}">
                <a16:creationId xmlns:a16="http://schemas.microsoft.com/office/drawing/2014/main" id="{2BE1C2E4-CF3A-4B67-B8A9-7C9534D21ADE}"/>
              </a:ext>
            </a:extLst>
          </p:cNvPr>
          <p:cNvSpPr>
            <a:spLocks noGrp="1"/>
          </p:cNvSpPr>
          <p:nvPr>
            <p:ph type="sldNum" sz="quarter" idx="4"/>
          </p:nvPr>
        </p:nvSpPr>
        <p:spPr/>
        <p:txBody>
          <a:bodyPr/>
          <a:lstStyle/>
          <a:p>
            <a:fld id="{ECCA700A-217A-43F9-BFCD-AFE4E0CB23D7}" type="slidenum">
              <a:rPr lang="en-US" smtClean="0"/>
              <a:pPr/>
              <a:t>21</a:t>
            </a:fld>
            <a:endParaRPr lang="en-US"/>
          </a:p>
        </p:txBody>
      </p:sp>
    </p:spTree>
    <p:extLst>
      <p:ext uri="{BB962C8B-B14F-4D97-AF65-F5344CB8AC3E}">
        <p14:creationId xmlns:p14="http://schemas.microsoft.com/office/powerpoint/2010/main" val="11330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DCB2-DE4D-C90A-8566-370A76353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25DCA-225E-C686-E32D-95E0A0147611}"/>
              </a:ext>
            </a:extLst>
          </p:cNvPr>
          <p:cNvSpPr>
            <a:spLocks noGrp="1"/>
          </p:cNvSpPr>
          <p:nvPr>
            <p:ph type="ctrTitle"/>
          </p:nvPr>
        </p:nvSpPr>
        <p:spPr>
          <a:xfrm>
            <a:off x="379878" y="1250323"/>
            <a:ext cx="5914707" cy="322753"/>
          </a:xfrm>
        </p:spPr>
        <p:txBody>
          <a:bodyPr/>
          <a:lstStyle/>
          <a:p>
            <a:r>
              <a:rPr lang="en-US" dirty="0"/>
              <a:t>GAME SET-UP &amp; RULES</a:t>
            </a:r>
          </a:p>
        </p:txBody>
      </p:sp>
      <p:sp>
        <p:nvSpPr>
          <p:cNvPr id="22" name="Subtitle 21">
            <a:extLst>
              <a:ext uri="{FF2B5EF4-FFF2-40B4-BE49-F238E27FC236}">
                <a16:creationId xmlns:a16="http://schemas.microsoft.com/office/drawing/2014/main" id="{EECD641E-B3BE-F963-C958-61ABCB4DC391}"/>
              </a:ext>
            </a:extLst>
          </p:cNvPr>
          <p:cNvSpPr>
            <a:spLocks noGrp="1"/>
          </p:cNvSpPr>
          <p:nvPr>
            <p:ph type="subTitle" idx="1"/>
          </p:nvPr>
        </p:nvSpPr>
        <p:spPr/>
        <p:txBody>
          <a:bodyPr/>
          <a:lstStyle/>
          <a:p>
            <a:r>
              <a:rPr lang="en-US" dirty="0"/>
              <a:t>BOARDGAME PREPARATION &amp; SET UP</a:t>
            </a:r>
            <a:endParaRPr lang="en-AE" dirty="0"/>
          </a:p>
        </p:txBody>
      </p:sp>
      <p:sp>
        <p:nvSpPr>
          <p:cNvPr id="23" name="Text Placeholder 22">
            <a:extLst>
              <a:ext uri="{FF2B5EF4-FFF2-40B4-BE49-F238E27FC236}">
                <a16:creationId xmlns:a16="http://schemas.microsoft.com/office/drawing/2014/main" id="{BB0FAE08-52DB-58EC-581A-D82748D6D367}"/>
              </a:ext>
            </a:extLst>
          </p:cNvPr>
          <p:cNvSpPr>
            <a:spLocks noGrp="1"/>
          </p:cNvSpPr>
          <p:nvPr>
            <p:ph type="body" sz="quarter" idx="10"/>
          </p:nvPr>
        </p:nvSpPr>
        <p:spPr/>
        <p:txBody>
          <a:bodyPr/>
          <a:lstStyle/>
          <a:p>
            <a:pPr algn="l"/>
            <a:r>
              <a:rPr lang="en-US" b="1" i="0" dirty="0">
                <a:solidFill>
                  <a:schemeClr val="accent1"/>
                </a:solidFill>
                <a:effectLst/>
              </a:rPr>
              <a:t>Slides 29 - 32</a:t>
            </a:r>
          </a:p>
          <a:p>
            <a:pPr algn="l">
              <a:buFont typeface="+mj-lt"/>
              <a:buAutoNum type="arabicPeriod"/>
            </a:pPr>
            <a:r>
              <a:rPr lang="en-US" b="1" i="0" dirty="0">
                <a:solidFill>
                  <a:schemeClr val="accent1"/>
                </a:solidFill>
                <a:effectLst/>
              </a:rPr>
              <a:t>Main Game Set-up</a:t>
            </a:r>
            <a:endParaRPr lang="en-US" b="0" i="0" dirty="0">
              <a:solidFill>
                <a:schemeClr val="accent1"/>
              </a:solidFill>
              <a:effectLst/>
            </a:endParaRPr>
          </a:p>
          <a:p>
            <a:pPr marL="742950" lvl="1" indent="-285750" algn="l">
              <a:buFont typeface="Arial" panose="020B0604020202020204" pitchFamily="34" charset="0"/>
              <a:buChar char="•"/>
            </a:pPr>
            <a:r>
              <a:rPr lang="en-US" b="0" i="0" dirty="0">
                <a:solidFill>
                  <a:srgbClr val="374151"/>
                </a:solidFill>
                <a:effectLst/>
              </a:rPr>
              <a:t>The Game Components:</a:t>
            </a:r>
          </a:p>
          <a:p>
            <a:pPr marL="1085850" lvl="2" indent="-285750">
              <a:buFont typeface="Arial" panose="020B0604020202020204" pitchFamily="34" charset="0"/>
              <a:buChar char="•"/>
            </a:pPr>
            <a:r>
              <a:rPr lang="en-US" dirty="0">
                <a:solidFill>
                  <a:srgbClr val="374151"/>
                </a:solidFill>
              </a:rPr>
              <a:t>Board </a:t>
            </a:r>
          </a:p>
          <a:p>
            <a:pPr marL="1085850" lvl="2" indent="-285750">
              <a:buFont typeface="Arial" panose="020B0604020202020204" pitchFamily="34" charset="0"/>
              <a:buChar char="•"/>
            </a:pPr>
            <a:r>
              <a:rPr lang="en-US" b="0" i="0" dirty="0">
                <a:solidFill>
                  <a:srgbClr val="374151"/>
                </a:solidFill>
                <a:effectLst/>
              </a:rPr>
              <a:t>Card Deck</a:t>
            </a:r>
          </a:p>
          <a:p>
            <a:pPr marL="1085850" lvl="2" indent="-285750">
              <a:buFont typeface="Arial" panose="020B0604020202020204" pitchFamily="34" charset="0"/>
              <a:buChar char="•"/>
            </a:pPr>
            <a:r>
              <a:rPr lang="en-US" b="0" i="0" dirty="0">
                <a:solidFill>
                  <a:srgbClr val="374151"/>
                </a:solidFill>
                <a:effectLst/>
              </a:rPr>
              <a:t>Game Chips 3 colors (White, Green, Blue)</a:t>
            </a:r>
          </a:p>
          <a:p>
            <a:pPr marL="800100" lvl="2"/>
            <a:endParaRPr lang="en-US" b="0" i="0" dirty="0">
              <a:solidFill>
                <a:srgbClr val="374151"/>
              </a:solidFill>
              <a:effectLst/>
            </a:endParaRPr>
          </a:p>
          <a:p>
            <a:pPr marL="742950" lvl="1" indent="-285750" algn="l">
              <a:buFont typeface="Arial" panose="020B0604020202020204" pitchFamily="34" charset="0"/>
              <a:buChar char="•"/>
            </a:pPr>
            <a:r>
              <a:rPr lang="en-US" b="0" i="0" dirty="0">
                <a:solidFill>
                  <a:srgbClr val="374151"/>
                </a:solidFill>
                <a:effectLst/>
              </a:rPr>
              <a:t>Begin by laying out the game board on a flat surface, ready for the epic battle of wits and strategy.</a:t>
            </a:r>
          </a:p>
          <a:p>
            <a:endParaRPr lang="en-AE" dirty="0"/>
          </a:p>
        </p:txBody>
      </p:sp>
      <p:sp>
        <p:nvSpPr>
          <p:cNvPr id="6" name="Slide Number Placeholder 5">
            <a:extLst>
              <a:ext uri="{FF2B5EF4-FFF2-40B4-BE49-F238E27FC236}">
                <a16:creationId xmlns:a16="http://schemas.microsoft.com/office/drawing/2014/main" id="{764B7553-D650-3D15-CBD1-3D789BEF613D}"/>
              </a:ext>
            </a:extLst>
          </p:cNvPr>
          <p:cNvSpPr>
            <a:spLocks noGrp="1"/>
          </p:cNvSpPr>
          <p:nvPr>
            <p:ph type="sldNum" sz="quarter" idx="4"/>
          </p:nvPr>
        </p:nvSpPr>
        <p:spPr/>
        <p:txBody>
          <a:bodyPr/>
          <a:lstStyle/>
          <a:p>
            <a:fld id="{ECCA700A-217A-43F9-BFCD-AFE4E0CB23D7}" type="slidenum">
              <a:rPr lang="en-US" smtClean="0"/>
              <a:pPr/>
              <a:t>22</a:t>
            </a:fld>
            <a:endParaRPr lang="en-US"/>
          </a:p>
        </p:txBody>
      </p:sp>
      <p:pic>
        <p:nvPicPr>
          <p:cNvPr id="24" name="Picture 23">
            <a:extLst>
              <a:ext uri="{FF2B5EF4-FFF2-40B4-BE49-F238E27FC236}">
                <a16:creationId xmlns:a16="http://schemas.microsoft.com/office/drawing/2014/main" id="{CB5CAE86-56D7-730D-2211-D1275CDFEA0D}"/>
              </a:ext>
            </a:extLst>
          </p:cNvPr>
          <p:cNvPicPr>
            <a:picLocks noChangeAspect="1"/>
          </p:cNvPicPr>
          <p:nvPr/>
        </p:nvPicPr>
        <p:blipFill>
          <a:blip r:embed="rId2"/>
          <a:stretch>
            <a:fillRect/>
          </a:stretch>
        </p:blipFill>
        <p:spPr>
          <a:xfrm rot="5400000">
            <a:off x="933677" y="4885480"/>
            <a:ext cx="3310005" cy="3715220"/>
          </a:xfrm>
          <a:prstGeom prst="rect">
            <a:avLst/>
          </a:prstGeom>
        </p:spPr>
      </p:pic>
      <p:grpSp>
        <p:nvGrpSpPr>
          <p:cNvPr id="32" name="Group 31">
            <a:extLst>
              <a:ext uri="{FF2B5EF4-FFF2-40B4-BE49-F238E27FC236}">
                <a16:creationId xmlns:a16="http://schemas.microsoft.com/office/drawing/2014/main" id="{1AB8DCCE-8FBC-F343-6FF1-FDE75F61F25E}"/>
              </a:ext>
            </a:extLst>
          </p:cNvPr>
          <p:cNvGrpSpPr/>
          <p:nvPr/>
        </p:nvGrpSpPr>
        <p:grpSpPr>
          <a:xfrm>
            <a:off x="4523377" y="5202278"/>
            <a:ext cx="1541174" cy="1887342"/>
            <a:chOff x="7507103" y="3918469"/>
            <a:chExt cx="1914796" cy="2430212"/>
          </a:xfrm>
        </p:grpSpPr>
        <p:pic>
          <p:nvPicPr>
            <p:cNvPr id="5" name="Picture 4">
              <a:extLst>
                <a:ext uri="{FF2B5EF4-FFF2-40B4-BE49-F238E27FC236}">
                  <a16:creationId xmlns:a16="http://schemas.microsoft.com/office/drawing/2014/main" id="{2DCEABC9-44EF-88AF-6944-DEA582B0E497}"/>
                </a:ext>
              </a:extLst>
            </p:cNvPr>
            <p:cNvPicPr>
              <a:picLocks noChangeAspect="1"/>
            </p:cNvPicPr>
            <p:nvPr/>
          </p:nvPicPr>
          <p:blipFill>
            <a:blip r:embed="rId3"/>
            <a:stretch>
              <a:fillRect/>
            </a:stretch>
          </p:blipFill>
          <p:spPr>
            <a:xfrm>
              <a:off x="7507103" y="3918469"/>
              <a:ext cx="1000396" cy="1515812"/>
            </a:xfrm>
            <a:prstGeom prst="rect">
              <a:avLst/>
            </a:prstGeom>
          </p:spPr>
        </p:pic>
        <p:pic>
          <p:nvPicPr>
            <p:cNvPr id="25" name="Picture 24">
              <a:extLst>
                <a:ext uri="{FF2B5EF4-FFF2-40B4-BE49-F238E27FC236}">
                  <a16:creationId xmlns:a16="http://schemas.microsoft.com/office/drawing/2014/main" id="{64A9C68F-77AC-2394-FE92-DC3D26C4DAE7}"/>
                </a:ext>
              </a:extLst>
            </p:cNvPr>
            <p:cNvPicPr>
              <a:picLocks noChangeAspect="1"/>
            </p:cNvPicPr>
            <p:nvPr/>
          </p:nvPicPr>
          <p:blipFill>
            <a:blip r:embed="rId3"/>
            <a:stretch>
              <a:fillRect/>
            </a:stretch>
          </p:blipFill>
          <p:spPr>
            <a:xfrm>
              <a:off x="7659503" y="4070869"/>
              <a:ext cx="1000396" cy="1515812"/>
            </a:xfrm>
            <a:prstGeom prst="rect">
              <a:avLst/>
            </a:prstGeom>
          </p:spPr>
        </p:pic>
        <p:pic>
          <p:nvPicPr>
            <p:cNvPr id="26" name="Picture 25">
              <a:extLst>
                <a:ext uri="{FF2B5EF4-FFF2-40B4-BE49-F238E27FC236}">
                  <a16:creationId xmlns:a16="http://schemas.microsoft.com/office/drawing/2014/main" id="{E3C56B6F-0AA6-D75C-9E6B-E1720E58AE14}"/>
                </a:ext>
              </a:extLst>
            </p:cNvPr>
            <p:cNvPicPr>
              <a:picLocks noChangeAspect="1"/>
            </p:cNvPicPr>
            <p:nvPr/>
          </p:nvPicPr>
          <p:blipFill>
            <a:blip r:embed="rId3"/>
            <a:stretch>
              <a:fillRect/>
            </a:stretch>
          </p:blipFill>
          <p:spPr>
            <a:xfrm>
              <a:off x="7811903" y="4223269"/>
              <a:ext cx="1000396" cy="1515812"/>
            </a:xfrm>
            <a:prstGeom prst="rect">
              <a:avLst/>
            </a:prstGeom>
          </p:spPr>
        </p:pic>
        <p:pic>
          <p:nvPicPr>
            <p:cNvPr id="27" name="Picture 26">
              <a:extLst>
                <a:ext uri="{FF2B5EF4-FFF2-40B4-BE49-F238E27FC236}">
                  <a16:creationId xmlns:a16="http://schemas.microsoft.com/office/drawing/2014/main" id="{45746AC0-DE56-33F4-BEAA-63A9210C67B4}"/>
                </a:ext>
              </a:extLst>
            </p:cNvPr>
            <p:cNvPicPr>
              <a:picLocks noChangeAspect="1"/>
            </p:cNvPicPr>
            <p:nvPr/>
          </p:nvPicPr>
          <p:blipFill>
            <a:blip r:embed="rId3"/>
            <a:stretch>
              <a:fillRect/>
            </a:stretch>
          </p:blipFill>
          <p:spPr>
            <a:xfrm>
              <a:off x="7964303" y="4375669"/>
              <a:ext cx="1000396" cy="1515812"/>
            </a:xfrm>
            <a:prstGeom prst="rect">
              <a:avLst/>
            </a:prstGeom>
          </p:spPr>
        </p:pic>
        <p:pic>
          <p:nvPicPr>
            <p:cNvPr id="28" name="Picture 27">
              <a:extLst>
                <a:ext uri="{FF2B5EF4-FFF2-40B4-BE49-F238E27FC236}">
                  <a16:creationId xmlns:a16="http://schemas.microsoft.com/office/drawing/2014/main" id="{77ED5BAA-26B8-936B-AEDF-8406E8AE8E59}"/>
                </a:ext>
              </a:extLst>
            </p:cNvPr>
            <p:cNvPicPr>
              <a:picLocks noChangeAspect="1"/>
            </p:cNvPicPr>
            <p:nvPr/>
          </p:nvPicPr>
          <p:blipFill>
            <a:blip r:embed="rId3"/>
            <a:stretch>
              <a:fillRect/>
            </a:stretch>
          </p:blipFill>
          <p:spPr>
            <a:xfrm>
              <a:off x="8116703" y="4528069"/>
              <a:ext cx="1000396" cy="1515812"/>
            </a:xfrm>
            <a:prstGeom prst="rect">
              <a:avLst/>
            </a:prstGeom>
          </p:spPr>
        </p:pic>
        <p:pic>
          <p:nvPicPr>
            <p:cNvPr id="29" name="Picture 28">
              <a:extLst>
                <a:ext uri="{FF2B5EF4-FFF2-40B4-BE49-F238E27FC236}">
                  <a16:creationId xmlns:a16="http://schemas.microsoft.com/office/drawing/2014/main" id="{8AA1F114-E968-C4E6-EA90-C89518CC788A}"/>
                </a:ext>
              </a:extLst>
            </p:cNvPr>
            <p:cNvPicPr>
              <a:picLocks noChangeAspect="1"/>
            </p:cNvPicPr>
            <p:nvPr/>
          </p:nvPicPr>
          <p:blipFill>
            <a:blip r:embed="rId3"/>
            <a:stretch>
              <a:fillRect/>
            </a:stretch>
          </p:blipFill>
          <p:spPr>
            <a:xfrm>
              <a:off x="8269103" y="4680469"/>
              <a:ext cx="1000396" cy="1515812"/>
            </a:xfrm>
            <a:prstGeom prst="rect">
              <a:avLst/>
            </a:prstGeom>
          </p:spPr>
        </p:pic>
        <p:pic>
          <p:nvPicPr>
            <p:cNvPr id="30" name="Picture 29">
              <a:extLst>
                <a:ext uri="{FF2B5EF4-FFF2-40B4-BE49-F238E27FC236}">
                  <a16:creationId xmlns:a16="http://schemas.microsoft.com/office/drawing/2014/main" id="{1BA09A10-B00E-A30C-9181-F1211FA8549F}"/>
                </a:ext>
              </a:extLst>
            </p:cNvPr>
            <p:cNvPicPr>
              <a:picLocks noChangeAspect="1"/>
            </p:cNvPicPr>
            <p:nvPr/>
          </p:nvPicPr>
          <p:blipFill>
            <a:blip r:embed="rId3"/>
            <a:stretch>
              <a:fillRect/>
            </a:stretch>
          </p:blipFill>
          <p:spPr>
            <a:xfrm>
              <a:off x="8421503" y="4832869"/>
              <a:ext cx="1000396" cy="1515812"/>
            </a:xfrm>
            <a:prstGeom prst="rect">
              <a:avLst/>
            </a:prstGeom>
          </p:spPr>
        </p:pic>
      </p:grpSp>
      <p:grpSp>
        <p:nvGrpSpPr>
          <p:cNvPr id="33" name="Group 32">
            <a:extLst>
              <a:ext uri="{FF2B5EF4-FFF2-40B4-BE49-F238E27FC236}">
                <a16:creationId xmlns:a16="http://schemas.microsoft.com/office/drawing/2014/main" id="{B789FC2F-2658-C180-3825-62A49FBAD7A0}"/>
              </a:ext>
            </a:extLst>
          </p:cNvPr>
          <p:cNvGrpSpPr/>
          <p:nvPr/>
        </p:nvGrpSpPr>
        <p:grpSpPr>
          <a:xfrm>
            <a:off x="5072943" y="8022848"/>
            <a:ext cx="778622" cy="558836"/>
            <a:chOff x="12195327" y="2982077"/>
            <a:chExt cx="1051140" cy="754428"/>
          </a:xfrm>
          <a:solidFill>
            <a:srgbClr val="31B987"/>
          </a:solidFill>
        </p:grpSpPr>
        <p:sp>
          <p:nvSpPr>
            <p:cNvPr id="34" name="Oval 33">
              <a:extLst>
                <a:ext uri="{FF2B5EF4-FFF2-40B4-BE49-F238E27FC236}">
                  <a16:creationId xmlns:a16="http://schemas.microsoft.com/office/drawing/2014/main" id="{206FFCC8-DB52-707F-FDF3-7DE4FEEB1A23}"/>
                </a:ext>
              </a:extLst>
            </p:cNvPr>
            <p:cNvSpPr/>
            <p:nvPr/>
          </p:nvSpPr>
          <p:spPr>
            <a:xfrm>
              <a:off x="12437250" y="2982077"/>
              <a:ext cx="387567" cy="387567"/>
            </a:xfrm>
            <a:prstGeom prst="ellipse">
              <a:avLst/>
            </a:prstGeom>
            <a:grp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35" name="Oval 34">
              <a:extLst>
                <a:ext uri="{FF2B5EF4-FFF2-40B4-BE49-F238E27FC236}">
                  <a16:creationId xmlns:a16="http://schemas.microsoft.com/office/drawing/2014/main" id="{450FEF87-246D-B71A-69F8-1642D4467F1E}"/>
                </a:ext>
              </a:extLst>
            </p:cNvPr>
            <p:cNvSpPr/>
            <p:nvPr/>
          </p:nvSpPr>
          <p:spPr>
            <a:xfrm>
              <a:off x="12195327" y="3185072"/>
              <a:ext cx="387567" cy="387567"/>
            </a:xfrm>
            <a:prstGeom prst="ellipse">
              <a:avLst/>
            </a:prstGeom>
            <a:grp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36" name="Oval 35">
              <a:extLst>
                <a:ext uri="{FF2B5EF4-FFF2-40B4-BE49-F238E27FC236}">
                  <a16:creationId xmlns:a16="http://schemas.microsoft.com/office/drawing/2014/main" id="{904C7DA2-7028-3813-08F2-603490173166}"/>
                </a:ext>
              </a:extLst>
            </p:cNvPr>
            <p:cNvSpPr/>
            <p:nvPr/>
          </p:nvSpPr>
          <p:spPr>
            <a:xfrm>
              <a:off x="12538321" y="3299433"/>
              <a:ext cx="387567" cy="387567"/>
            </a:xfrm>
            <a:prstGeom prst="ellipse">
              <a:avLst/>
            </a:prstGeom>
            <a:grp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37" name="Oval 36">
              <a:extLst>
                <a:ext uri="{FF2B5EF4-FFF2-40B4-BE49-F238E27FC236}">
                  <a16:creationId xmlns:a16="http://schemas.microsoft.com/office/drawing/2014/main" id="{571E40D2-CCD1-9560-CF24-2083CC397213}"/>
                </a:ext>
              </a:extLst>
            </p:cNvPr>
            <p:cNvSpPr/>
            <p:nvPr/>
          </p:nvSpPr>
          <p:spPr>
            <a:xfrm>
              <a:off x="12732104" y="3074393"/>
              <a:ext cx="387567" cy="387567"/>
            </a:xfrm>
            <a:prstGeom prst="ellipse">
              <a:avLst/>
            </a:prstGeom>
            <a:grp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38" name="Oval 37">
              <a:extLst>
                <a:ext uri="{FF2B5EF4-FFF2-40B4-BE49-F238E27FC236}">
                  <a16:creationId xmlns:a16="http://schemas.microsoft.com/office/drawing/2014/main" id="{E8A4712D-B80D-360E-A8D5-9303E3CDB025}"/>
                </a:ext>
              </a:extLst>
            </p:cNvPr>
            <p:cNvSpPr/>
            <p:nvPr/>
          </p:nvSpPr>
          <p:spPr>
            <a:xfrm>
              <a:off x="12858900" y="3348938"/>
              <a:ext cx="387567" cy="387567"/>
            </a:xfrm>
            <a:prstGeom prst="ellipse">
              <a:avLst/>
            </a:prstGeom>
            <a:grp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grpSp>
      <p:grpSp>
        <p:nvGrpSpPr>
          <p:cNvPr id="39" name="Group 38">
            <a:extLst>
              <a:ext uri="{FF2B5EF4-FFF2-40B4-BE49-F238E27FC236}">
                <a16:creationId xmlns:a16="http://schemas.microsoft.com/office/drawing/2014/main" id="{4375E31E-23B6-2852-9E22-3939FA58EA2A}"/>
              </a:ext>
            </a:extLst>
          </p:cNvPr>
          <p:cNvGrpSpPr/>
          <p:nvPr/>
        </p:nvGrpSpPr>
        <p:grpSpPr>
          <a:xfrm>
            <a:off x="5515497" y="7451712"/>
            <a:ext cx="778622" cy="558836"/>
            <a:chOff x="12195327" y="2982077"/>
            <a:chExt cx="1051140" cy="754428"/>
          </a:xfrm>
          <a:solidFill>
            <a:schemeClr val="accent1"/>
          </a:solidFill>
        </p:grpSpPr>
        <p:sp>
          <p:nvSpPr>
            <p:cNvPr id="40" name="Oval 39">
              <a:extLst>
                <a:ext uri="{FF2B5EF4-FFF2-40B4-BE49-F238E27FC236}">
                  <a16:creationId xmlns:a16="http://schemas.microsoft.com/office/drawing/2014/main" id="{75C2E792-87B2-9663-F163-B6284CE0B14B}"/>
                </a:ext>
              </a:extLst>
            </p:cNvPr>
            <p:cNvSpPr/>
            <p:nvPr/>
          </p:nvSpPr>
          <p:spPr>
            <a:xfrm>
              <a:off x="12437250" y="2982077"/>
              <a:ext cx="387567" cy="387567"/>
            </a:xfrm>
            <a:prstGeom prst="ellipse">
              <a:avLst/>
            </a:prstGeom>
            <a:grp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1" name="Oval 40">
              <a:extLst>
                <a:ext uri="{FF2B5EF4-FFF2-40B4-BE49-F238E27FC236}">
                  <a16:creationId xmlns:a16="http://schemas.microsoft.com/office/drawing/2014/main" id="{A53FC8CB-BF9C-A0C5-FE64-4DB23F867FD2}"/>
                </a:ext>
              </a:extLst>
            </p:cNvPr>
            <p:cNvSpPr/>
            <p:nvPr/>
          </p:nvSpPr>
          <p:spPr>
            <a:xfrm>
              <a:off x="12195327" y="3185072"/>
              <a:ext cx="387567" cy="387567"/>
            </a:xfrm>
            <a:prstGeom prst="ellipse">
              <a:avLst/>
            </a:prstGeom>
            <a:grp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2" name="Oval 41">
              <a:extLst>
                <a:ext uri="{FF2B5EF4-FFF2-40B4-BE49-F238E27FC236}">
                  <a16:creationId xmlns:a16="http://schemas.microsoft.com/office/drawing/2014/main" id="{91B30084-6602-08DA-96A0-E22BF8D1D981}"/>
                </a:ext>
              </a:extLst>
            </p:cNvPr>
            <p:cNvSpPr/>
            <p:nvPr/>
          </p:nvSpPr>
          <p:spPr>
            <a:xfrm>
              <a:off x="12538321" y="3299433"/>
              <a:ext cx="387567" cy="387567"/>
            </a:xfrm>
            <a:prstGeom prst="ellipse">
              <a:avLst/>
            </a:prstGeom>
            <a:grp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3" name="Oval 42">
              <a:extLst>
                <a:ext uri="{FF2B5EF4-FFF2-40B4-BE49-F238E27FC236}">
                  <a16:creationId xmlns:a16="http://schemas.microsoft.com/office/drawing/2014/main" id="{91B72021-C85C-A851-E1EB-223277AAD833}"/>
                </a:ext>
              </a:extLst>
            </p:cNvPr>
            <p:cNvSpPr/>
            <p:nvPr/>
          </p:nvSpPr>
          <p:spPr>
            <a:xfrm>
              <a:off x="12732104" y="3074393"/>
              <a:ext cx="387567" cy="387567"/>
            </a:xfrm>
            <a:prstGeom prst="ellipse">
              <a:avLst/>
            </a:prstGeom>
            <a:grp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4" name="Oval 43">
              <a:extLst>
                <a:ext uri="{FF2B5EF4-FFF2-40B4-BE49-F238E27FC236}">
                  <a16:creationId xmlns:a16="http://schemas.microsoft.com/office/drawing/2014/main" id="{6822362E-B871-A671-D608-DA58DB13E30C}"/>
                </a:ext>
              </a:extLst>
            </p:cNvPr>
            <p:cNvSpPr/>
            <p:nvPr/>
          </p:nvSpPr>
          <p:spPr>
            <a:xfrm>
              <a:off x="12858900" y="3348938"/>
              <a:ext cx="387567" cy="387567"/>
            </a:xfrm>
            <a:prstGeom prst="ellipse">
              <a:avLst/>
            </a:prstGeom>
            <a:grp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grpSp>
      <p:grpSp>
        <p:nvGrpSpPr>
          <p:cNvPr id="45" name="Group 44">
            <a:extLst>
              <a:ext uri="{FF2B5EF4-FFF2-40B4-BE49-F238E27FC236}">
                <a16:creationId xmlns:a16="http://schemas.microsoft.com/office/drawing/2014/main" id="{059ECD39-5402-9165-ACAD-25635826C744}"/>
              </a:ext>
            </a:extLst>
          </p:cNvPr>
          <p:cNvGrpSpPr/>
          <p:nvPr/>
        </p:nvGrpSpPr>
        <p:grpSpPr>
          <a:xfrm>
            <a:off x="4549950" y="7353401"/>
            <a:ext cx="778622" cy="558836"/>
            <a:chOff x="12195327" y="2982077"/>
            <a:chExt cx="1051140" cy="754428"/>
          </a:xfrm>
          <a:solidFill>
            <a:schemeClr val="bg1"/>
          </a:solidFill>
        </p:grpSpPr>
        <p:sp>
          <p:nvSpPr>
            <p:cNvPr id="46" name="Oval 45">
              <a:extLst>
                <a:ext uri="{FF2B5EF4-FFF2-40B4-BE49-F238E27FC236}">
                  <a16:creationId xmlns:a16="http://schemas.microsoft.com/office/drawing/2014/main" id="{32556A13-3480-2B6A-36D9-6EEA33EC1146}"/>
                </a:ext>
              </a:extLst>
            </p:cNvPr>
            <p:cNvSpPr/>
            <p:nvPr/>
          </p:nvSpPr>
          <p:spPr>
            <a:xfrm>
              <a:off x="12437250" y="2982077"/>
              <a:ext cx="387567" cy="387567"/>
            </a:xfrm>
            <a:prstGeom prst="ellipse">
              <a:avLst/>
            </a:prstGeom>
            <a:grp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7" name="Oval 46">
              <a:extLst>
                <a:ext uri="{FF2B5EF4-FFF2-40B4-BE49-F238E27FC236}">
                  <a16:creationId xmlns:a16="http://schemas.microsoft.com/office/drawing/2014/main" id="{E7826F6D-BECF-42D4-166B-A4A5A9319A92}"/>
                </a:ext>
              </a:extLst>
            </p:cNvPr>
            <p:cNvSpPr/>
            <p:nvPr/>
          </p:nvSpPr>
          <p:spPr>
            <a:xfrm>
              <a:off x="12195327" y="3185072"/>
              <a:ext cx="387567" cy="387567"/>
            </a:xfrm>
            <a:prstGeom prst="ellipse">
              <a:avLst/>
            </a:prstGeom>
            <a:grp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8" name="Oval 47">
              <a:extLst>
                <a:ext uri="{FF2B5EF4-FFF2-40B4-BE49-F238E27FC236}">
                  <a16:creationId xmlns:a16="http://schemas.microsoft.com/office/drawing/2014/main" id="{F0611753-B44B-6324-8895-BFE476B22995}"/>
                </a:ext>
              </a:extLst>
            </p:cNvPr>
            <p:cNvSpPr/>
            <p:nvPr/>
          </p:nvSpPr>
          <p:spPr>
            <a:xfrm>
              <a:off x="12538321" y="3299433"/>
              <a:ext cx="387567" cy="387567"/>
            </a:xfrm>
            <a:prstGeom prst="ellipse">
              <a:avLst/>
            </a:prstGeom>
            <a:grp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9" name="Oval 48">
              <a:extLst>
                <a:ext uri="{FF2B5EF4-FFF2-40B4-BE49-F238E27FC236}">
                  <a16:creationId xmlns:a16="http://schemas.microsoft.com/office/drawing/2014/main" id="{A0074708-8BD6-CDDC-B1D6-BA366739FD73}"/>
                </a:ext>
              </a:extLst>
            </p:cNvPr>
            <p:cNvSpPr/>
            <p:nvPr/>
          </p:nvSpPr>
          <p:spPr>
            <a:xfrm>
              <a:off x="12732104" y="3074393"/>
              <a:ext cx="387567" cy="387567"/>
            </a:xfrm>
            <a:prstGeom prst="ellipse">
              <a:avLst/>
            </a:prstGeom>
            <a:grp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50" name="Oval 49">
              <a:extLst>
                <a:ext uri="{FF2B5EF4-FFF2-40B4-BE49-F238E27FC236}">
                  <a16:creationId xmlns:a16="http://schemas.microsoft.com/office/drawing/2014/main" id="{53731428-9147-9A8F-E0DE-3851F783DA62}"/>
                </a:ext>
              </a:extLst>
            </p:cNvPr>
            <p:cNvSpPr/>
            <p:nvPr/>
          </p:nvSpPr>
          <p:spPr>
            <a:xfrm>
              <a:off x="12858900" y="3348938"/>
              <a:ext cx="387567" cy="387567"/>
            </a:xfrm>
            <a:prstGeom prst="ellipse">
              <a:avLst/>
            </a:prstGeom>
            <a:grp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dirty="0"/>
            </a:p>
          </p:txBody>
        </p:sp>
      </p:grpSp>
    </p:spTree>
    <p:extLst>
      <p:ext uri="{BB962C8B-B14F-4D97-AF65-F5344CB8AC3E}">
        <p14:creationId xmlns:p14="http://schemas.microsoft.com/office/powerpoint/2010/main" val="381243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DCB2-DE4D-C90A-8566-370A76353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25DCA-225E-C686-E32D-95E0A0147611}"/>
              </a:ext>
            </a:extLst>
          </p:cNvPr>
          <p:cNvSpPr>
            <a:spLocks noGrp="1"/>
          </p:cNvSpPr>
          <p:nvPr>
            <p:ph type="ctrTitle"/>
          </p:nvPr>
        </p:nvSpPr>
        <p:spPr>
          <a:xfrm>
            <a:off x="379878" y="1250323"/>
            <a:ext cx="5914707" cy="322753"/>
          </a:xfrm>
        </p:spPr>
        <p:txBody>
          <a:bodyPr/>
          <a:lstStyle/>
          <a:p>
            <a:r>
              <a:rPr lang="en-US" dirty="0"/>
              <a:t>GAME SET-UP &amp; RULES</a:t>
            </a:r>
          </a:p>
        </p:txBody>
      </p:sp>
      <p:sp>
        <p:nvSpPr>
          <p:cNvPr id="22" name="Subtitle 21">
            <a:extLst>
              <a:ext uri="{FF2B5EF4-FFF2-40B4-BE49-F238E27FC236}">
                <a16:creationId xmlns:a16="http://schemas.microsoft.com/office/drawing/2014/main" id="{EECD641E-B3BE-F963-C958-61ABCB4DC391}"/>
              </a:ext>
            </a:extLst>
          </p:cNvPr>
          <p:cNvSpPr>
            <a:spLocks noGrp="1"/>
          </p:cNvSpPr>
          <p:nvPr>
            <p:ph type="subTitle" idx="1"/>
          </p:nvPr>
        </p:nvSpPr>
        <p:spPr/>
        <p:txBody>
          <a:bodyPr/>
          <a:lstStyle/>
          <a:p>
            <a:r>
              <a:rPr lang="en-US" dirty="0"/>
              <a:t>BOARDGAME PREPARATION &amp; SET UP</a:t>
            </a:r>
            <a:endParaRPr lang="en-AE" dirty="0"/>
          </a:p>
        </p:txBody>
      </p:sp>
      <p:sp>
        <p:nvSpPr>
          <p:cNvPr id="23" name="Text Placeholder 22">
            <a:extLst>
              <a:ext uri="{FF2B5EF4-FFF2-40B4-BE49-F238E27FC236}">
                <a16:creationId xmlns:a16="http://schemas.microsoft.com/office/drawing/2014/main" id="{BB0FAE08-52DB-58EC-581A-D82748D6D367}"/>
              </a:ext>
            </a:extLst>
          </p:cNvPr>
          <p:cNvSpPr>
            <a:spLocks noGrp="1"/>
          </p:cNvSpPr>
          <p:nvPr>
            <p:ph type="body" sz="quarter" idx="10"/>
          </p:nvPr>
        </p:nvSpPr>
        <p:spPr>
          <a:xfrm>
            <a:off x="354360" y="2611306"/>
            <a:ext cx="5914707" cy="5833216"/>
          </a:xfrm>
        </p:spPr>
        <p:txBody>
          <a:bodyPr/>
          <a:lstStyle/>
          <a:p>
            <a:pPr algn="just"/>
            <a:r>
              <a:rPr lang="en-US" sz="1600" b="1" i="0" dirty="0">
                <a:solidFill>
                  <a:schemeClr val="accent1"/>
                </a:solidFill>
                <a:effectLst/>
              </a:rPr>
              <a:t>Slides 30</a:t>
            </a:r>
            <a:endParaRPr lang="en-US" sz="1600" dirty="0"/>
          </a:p>
          <a:p>
            <a:pPr algn="just"/>
            <a:r>
              <a:rPr lang="en-US" sz="1600" dirty="0"/>
              <a:t>To Start Illustrating the game to the participants in the session follow the below steps:</a:t>
            </a:r>
          </a:p>
          <a:p>
            <a:pPr marL="342900" indent="-342900" algn="just">
              <a:buFont typeface="+mj-lt"/>
              <a:buAutoNum type="arabicPeriod"/>
            </a:pPr>
            <a:r>
              <a:rPr lang="en-US" sz="1600" dirty="0"/>
              <a:t>Show the participants the video explaining the game. </a:t>
            </a:r>
          </a:p>
          <a:p>
            <a:pPr marL="685800" lvl="1" indent="-342900" algn="just">
              <a:buFont typeface="Arial" panose="020B0604020202020204" pitchFamily="34" charset="0"/>
              <a:buChar char="•"/>
            </a:pPr>
            <a:r>
              <a:rPr lang="en-US" sz="1600" dirty="0"/>
              <a:t>The video is available in the below QR code.</a:t>
            </a:r>
          </a:p>
          <a:p>
            <a:pPr marL="685800" lvl="1" indent="-342900" algn="just">
              <a:buFont typeface="Arial" panose="020B0604020202020204" pitchFamily="34" charset="0"/>
              <a:buChar char="•"/>
            </a:pPr>
            <a:endParaRPr lang="en-US" sz="1600" dirty="0"/>
          </a:p>
          <a:p>
            <a:pPr marL="342900" indent="-342900" algn="just">
              <a:buFont typeface="+mj-lt"/>
              <a:buAutoNum type="arabicPeriod"/>
            </a:pPr>
            <a:r>
              <a:rPr lang="en-US" sz="1600" dirty="0"/>
              <a:t>Go through the rules with the participants one more time. </a:t>
            </a:r>
          </a:p>
          <a:p>
            <a:pPr marL="342900" indent="-342900" algn="just">
              <a:buFont typeface="+mj-lt"/>
              <a:buAutoNum type="arabicPeriod"/>
            </a:pPr>
            <a:endParaRPr lang="en-US" sz="1600" dirty="0"/>
          </a:p>
          <a:p>
            <a:pPr marL="342900" indent="-342900" algn="just">
              <a:lnSpc>
                <a:spcPct val="150000"/>
              </a:lnSpc>
              <a:buFont typeface="+mj-lt"/>
              <a:buAutoNum type="arabicPeriod"/>
            </a:pPr>
            <a:r>
              <a:rPr lang="en-US" sz="1600" dirty="0"/>
              <a:t>Do a quick demo run with the participants on the board, then reset the board again to start the game. </a:t>
            </a:r>
          </a:p>
          <a:p>
            <a:pPr marL="342900" indent="-342900" algn="just">
              <a:lnSpc>
                <a:spcPct val="150000"/>
              </a:lnSpc>
              <a:buFont typeface="+mj-lt"/>
              <a:buAutoNum type="arabicPeriod"/>
            </a:pPr>
            <a:r>
              <a:rPr lang="en-US" sz="1600" dirty="0"/>
              <a:t>Check their understanding </a:t>
            </a:r>
            <a:endParaRPr lang="en-AE" sz="1600" dirty="0"/>
          </a:p>
        </p:txBody>
      </p:sp>
      <p:sp>
        <p:nvSpPr>
          <p:cNvPr id="6" name="Slide Number Placeholder 5">
            <a:extLst>
              <a:ext uri="{FF2B5EF4-FFF2-40B4-BE49-F238E27FC236}">
                <a16:creationId xmlns:a16="http://schemas.microsoft.com/office/drawing/2014/main" id="{764B7553-D650-3D15-CBD1-3D789BEF613D}"/>
              </a:ext>
            </a:extLst>
          </p:cNvPr>
          <p:cNvSpPr>
            <a:spLocks noGrp="1"/>
          </p:cNvSpPr>
          <p:nvPr>
            <p:ph type="sldNum" sz="quarter" idx="4"/>
          </p:nvPr>
        </p:nvSpPr>
        <p:spPr/>
        <p:txBody>
          <a:bodyPr/>
          <a:lstStyle/>
          <a:p>
            <a:fld id="{ECCA700A-217A-43F9-BFCD-AFE4E0CB23D7}" type="slidenum">
              <a:rPr lang="en-US" smtClean="0"/>
              <a:pPr/>
              <a:t>23</a:t>
            </a:fld>
            <a:endParaRPr lang="en-US"/>
          </a:p>
        </p:txBody>
      </p:sp>
      <p:pic>
        <p:nvPicPr>
          <p:cNvPr id="4" name="Picture 3" descr="A qr code on a white background&#10;&#10;Description automatically generated">
            <a:hlinkClick r:id="rId2"/>
            <a:extLst>
              <a:ext uri="{FF2B5EF4-FFF2-40B4-BE49-F238E27FC236}">
                <a16:creationId xmlns:a16="http://schemas.microsoft.com/office/drawing/2014/main" id="{2153773C-3838-945B-CF18-1F535368B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840" y="6510009"/>
            <a:ext cx="2560320" cy="2560320"/>
          </a:xfrm>
          <a:prstGeom prst="rect">
            <a:avLst/>
          </a:prstGeom>
        </p:spPr>
      </p:pic>
    </p:spTree>
    <p:extLst>
      <p:ext uri="{BB962C8B-B14F-4D97-AF65-F5344CB8AC3E}">
        <p14:creationId xmlns:p14="http://schemas.microsoft.com/office/powerpoint/2010/main" val="3378424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DCB2-DE4D-C90A-8566-370A76353E9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E5677D9-64E6-1A92-8938-1337CD834786}"/>
              </a:ext>
            </a:extLst>
          </p:cNvPr>
          <p:cNvSpPr/>
          <p:nvPr/>
        </p:nvSpPr>
        <p:spPr>
          <a:xfrm>
            <a:off x="186267" y="9230382"/>
            <a:ext cx="2704193" cy="4856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 name="Title 1">
            <a:extLst>
              <a:ext uri="{FF2B5EF4-FFF2-40B4-BE49-F238E27FC236}">
                <a16:creationId xmlns:a16="http://schemas.microsoft.com/office/drawing/2014/main" id="{6D025DCA-225E-C686-E32D-95E0A0147611}"/>
              </a:ext>
            </a:extLst>
          </p:cNvPr>
          <p:cNvSpPr>
            <a:spLocks noGrp="1"/>
          </p:cNvSpPr>
          <p:nvPr>
            <p:ph type="ctrTitle"/>
          </p:nvPr>
        </p:nvSpPr>
        <p:spPr>
          <a:xfrm>
            <a:off x="379878" y="1250323"/>
            <a:ext cx="5914707" cy="322753"/>
          </a:xfrm>
        </p:spPr>
        <p:txBody>
          <a:bodyPr/>
          <a:lstStyle/>
          <a:p>
            <a:r>
              <a:rPr lang="en-US" dirty="0"/>
              <a:t>GAME SET-UP &amp; RULES</a:t>
            </a:r>
          </a:p>
        </p:txBody>
      </p:sp>
      <p:sp>
        <p:nvSpPr>
          <p:cNvPr id="22" name="Subtitle 21">
            <a:extLst>
              <a:ext uri="{FF2B5EF4-FFF2-40B4-BE49-F238E27FC236}">
                <a16:creationId xmlns:a16="http://schemas.microsoft.com/office/drawing/2014/main" id="{EECD641E-B3BE-F963-C958-61ABCB4DC391}"/>
              </a:ext>
            </a:extLst>
          </p:cNvPr>
          <p:cNvSpPr>
            <a:spLocks noGrp="1"/>
          </p:cNvSpPr>
          <p:nvPr>
            <p:ph type="subTitle" idx="1"/>
          </p:nvPr>
        </p:nvSpPr>
        <p:spPr/>
        <p:txBody>
          <a:bodyPr/>
          <a:lstStyle/>
          <a:p>
            <a:r>
              <a:rPr lang="en-US" dirty="0"/>
              <a:t>BOARDGAME PREPARATION &amp; SET UP</a:t>
            </a:r>
            <a:endParaRPr lang="en-AE" dirty="0"/>
          </a:p>
        </p:txBody>
      </p:sp>
      <p:sp>
        <p:nvSpPr>
          <p:cNvPr id="23" name="Text Placeholder 22">
            <a:extLst>
              <a:ext uri="{FF2B5EF4-FFF2-40B4-BE49-F238E27FC236}">
                <a16:creationId xmlns:a16="http://schemas.microsoft.com/office/drawing/2014/main" id="{BB0FAE08-52DB-58EC-581A-D82748D6D367}"/>
              </a:ext>
            </a:extLst>
          </p:cNvPr>
          <p:cNvSpPr>
            <a:spLocks noGrp="1"/>
          </p:cNvSpPr>
          <p:nvPr>
            <p:ph type="body" sz="quarter" idx="10"/>
          </p:nvPr>
        </p:nvSpPr>
        <p:spPr/>
        <p:txBody>
          <a:bodyPr/>
          <a:lstStyle/>
          <a:p>
            <a:r>
              <a:rPr lang="en-US" b="1" i="0" dirty="0">
                <a:solidFill>
                  <a:schemeClr val="accent1"/>
                </a:solidFill>
                <a:effectLst/>
              </a:rPr>
              <a:t>Slides 29 - 32</a:t>
            </a:r>
          </a:p>
          <a:p>
            <a:pPr marL="342900" indent="-342900" algn="l">
              <a:buFont typeface="+mj-lt"/>
              <a:buAutoNum type="arabicPeriod" startAt="2"/>
            </a:pPr>
            <a:r>
              <a:rPr lang="en-US" b="1" i="0" dirty="0">
                <a:solidFill>
                  <a:schemeClr val="accent1"/>
                </a:solidFill>
                <a:effectLst/>
              </a:rPr>
              <a:t>Team Assembly:</a:t>
            </a:r>
            <a:endParaRPr lang="en-US" b="0" i="0" dirty="0">
              <a:solidFill>
                <a:schemeClr val="accent1"/>
              </a:solidFill>
              <a:effectLst/>
            </a:endParaRPr>
          </a:p>
          <a:p>
            <a:pPr marL="800100" lvl="1" indent="-342900" algn="l">
              <a:buFont typeface="Arial" panose="020B0604020202020204" pitchFamily="34" charset="0"/>
              <a:buChar char="•"/>
            </a:pPr>
            <a:r>
              <a:rPr lang="en-US" b="0" i="0" dirty="0">
                <a:solidFill>
                  <a:srgbClr val="374151"/>
                </a:solidFill>
                <a:effectLst/>
              </a:rPr>
              <a:t>The game accommodates 6 to 18 players, Yet for best interactions, we recommend having 12 participants. </a:t>
            </a:r>
          </a:p>
          <a:p>
            <a:pPr marL="800100" lvl="1" indent="-342900" algn="l">
              <a:buFont typeface="Arial" panose="020B0604020202020204" pitchFamily="34" charset="0"/>
              <a:buChar char="•"/>
            </a:pPr>
            <a:endParaRPr lang="en-US" dirty="0">
              <a:solidFill>
                <a:srgbClr val="374151"/>
              </a:solidFill>
            </a:endParaRPr>
          </a:p>
          <a:p>
            <a:pPr marL="800100" lvl="1" indent="-342900" algn="l">
              <a:buFont typeface="Arial" panose="020B0604020202020204" pitchFamily="34" charset="0"/>
              <a:buChar char="•"/>
            </a:pPr>
            <a:endParaRPr lang="en-US" b="0" i="0" dirty="0">
              <a:solidFill>
                <a:srgbClr val="374151"/>
              </a:solidFill>
              <a:effectLst/>
            </a:endParaRPr>
          </a:p>
          <a:p>
            <a:pPr marL="457200" lvl="1" algn="l"/>
            <a:endParaRPr lang="en-US" b="0" i="0" dirty="0">
              <a:solidFill>
                <a:srgbClr val="374151"/>
              </a:solidFill>
              <a:effectLst/>
            </a:endParaRPr>
          </a:p>
          <a:p>
            <a:pPr marL="457200" lvl="1" algn="l"/>
            <a:endParaRPr lang="en-US" b="0" i="0" dirty="0">
              <a:solidFill>
                <a:srgbClr val="374151"/>
              </a:solidFill>
              <a:effectLst/>
            </a:endParaRPr>
          </a:p>
          <a:p>
            <a:pPr marL="800100" lvl="1" indent="-342900" algn="l">
              <a:buFont typeface="Arial" panose="020B0604020202020204" pitchFamily="34" charset="0"/>
              <a:buChar char="•"/>
            </a:pPr>
            <a:r>
              <a:rPr lang="en-US" b="0" i="0" dirty="0">
                <a:solidFill>
                  <a:srgbClr val="374151"/>
                </a:solidFill>
                <a:effectLst/>
              </a:rPr>
              <a:t>If participants ar</a:t>
            </a:r>
            <a:r>
              <a:rPr lang="en-US" dirty="0">
                <a:solidFill>
                  <a:srgbClr val="374151"/>
                </a:solidFill>
              </a:rPr>
              <a:t>e 6-9 participants, divide participants into two teams, each is divided further into two sub-teams. </a:t>
            </a:r>
          </a:p>
          <a:p>
            <a:pPr marL="800100" lvl="1" indent="-342900" algn="l">
              <a:buFont typeface="Arial" panose="020B0604020202020204" pitchFamily="34" charset="0"/>
              <a:buChar char="•"/>
            </a:pPr>
            <a:r>
              <a:rPr lang="en-US" b="0" i="0" dirty="0">
                <a:solidFill>
                  <a:srgbClr val="374151"/>
                </a:solidFill>
                <a:effectLst/>
              </a:rPr>
              <a:t>If 10 – 18 participants, Form three main teams, each divided into two sub-teams.</a:t>
            </a:r>
          </a:p>
          <a:p>
            <a:pPr marL="800100" lvl="1" indent="-342900" algn="l">
              <a:buFont typeface="Arial" panose="020B0604020202020204" pitchFamily="34" charset="0"/>
              <a:buChar char="•"/>
            </a:pPr>
            <a:endParaRPr lang="en-US" dirty="0">
              <a:solidFill>
                <a:srgbClr val="374151"/>
              </a:solidFill>
            </a:endParaRPr>
          </a:p>
          <a:p>
            <a:pPr marL="800100" lvl="1" indent="-342900" algn="l">
              <a:buFont typeface="Arial" panose="020B0604020202020204" pitchFamily="34" charset="0"/>
              <a:buChar char="•"/>
            </a:pPr>
            <a:endParaRPr lang="en-US" b="0" i="0" dirty="0">
              <a:solidFill>
                <a:srgbClr val="374151"/>
              </a:solidFill>
              <a:effectLst/>
            </a:endParaRPr>
          </a:p>
          <a:p>
            <a:pPr marL="800100" lvl="1" indent="-342900" algn="l">
              <a:buFont typeface="Arial" panose="020B0604020202020204" pitchFamily="34" charset="0"/>
              <a:buChar char="•"/>
            </a:pPr>
            <a:endParaRPr lang="en-US" dirty="0">
              <a:solidFill>
                <a:srgbClr val="374151"/>
              </a:solidFill>
            </a:endParaRPr>
          </a:p>
          <a:p>
            <a:pPr marL="800100" lvl="1" indent="-342900" algn="l">
              <a:buFont typeface="Arial" panose="020B0604020202020204" pitchFamily="34" charset="0"/>
              <a:buChar char="•"/>
            </a:pPr>
            <a:endParaRPr lang="en-US" b="0" i="0" dirty="0">
              <a:solidFill>
                <a:srgbClr val="374151"/>
              </a:solidFill>
              <a:effectLst/>
            </a:endParaRPr>
          </a:p>
          <a:p>
            <a:pPr marL="457200" lvl="1" algn="l"/>
            <a:endParaRPr lang="en-US" b="0" i="0" dirty="0">
              <a:solidFill>
                <a:srgbClr val="374151"/>
              </a:solidFill>
              <a:effectLst/>
            </a:endParaRPr>
          </a:p>
          <a:p>
            <a:pPr marL="800100" lvl="1" indent="-342900">
              <a:buFont typeface="Arial" panose="020B0604020202020204" pitchFamily="34" charset="0"/>
              <a:buChar char="•"/>
            </a:pPr>
            <a:r>
              <a:rPr lang="en-US" b="0" i="0" dirty="0">
                <a:solidFill>
                  <a:srgbClr val="374151"/>
                </a:solidFill>
                <a:effectLst/>
              </a:rPr>
              <a:t>Alternate positions with your adversaries around the table, this ensures a consistent turn order for each team throughout the round.</a:t>
            </a:r>
          </a:p>
          <a:p>
            <a:pPr marL="800100" lvl="1" indent="-342900" algn="l">
              <a:buFont typeface="Arial" panose="020B0604020202020204" pitchFamily="34" charset="0"/>
              <a:buChar char="•"/>
            </a:pPr>
            <a:endParaRPr lang="en-US" b="0" i="0" dirty="0">
              <a:solidFill>
                <a:srgbClr val="374151"/>
              </a:solidFill>
              <a:effectLst/>
              <a:latin typeface="Söhne"/>
            </a:endParaRPr>
          </a:p>
          <a:p>
            <a:endParaRPr lang="en-AE" dirty="0"/>
          </a:p>
        </p:txBody>
      </p:sp>
      <p:grpSp>
        <p:nvGrpSpPr>
          <p:cNvPr id="3" name="Group 2">
            <a:extLst>
              <a:ext uri="{FF2B5EF4-FFF2-40B4-BE49-F238E27FC236}">
                <a16:creationId xmlns:a16="http://schemas.microsoft.com/office/drawing/2014/main" id="{AC94C430-D2B8-6CBB-23C1-76A14D79D0C1}"/>
              </a:ext>
            </a:extLst>
          </p:cNvPr>
          <p:cNvGrpSpPr/>
          <p:nvPr/>
        </p:nvGrpSpPr>
        <p:grpSpPr>
          <a:xfrm>
            <a:off x="1577708" y="3564175"/>
            <a:ext cx="3556232" cy="979757"/>
            <a:chOff x="436777" y="1184809"/>
            <a:chExt cx="4664273" cy="1279761"/>
          </a:xfrm>
        </p:grpSpPr>
        <p:pic>
          <p:nvPicPr>
            <p:cNvPr id="7" name="Graphic 6" descr="Children outline">
              <a:extLst>
                <a:ext uri="{FF2B5EF4-FFF2-40B4-BE49-F238E27FC236}">
                  <a16:creationId xmlns:a16="http://schemas.microsoft.com/office/drawing/2014/main" id="{8461A6B9-760C-05E1-67A1-45BCBF267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875" y="1184809"/>
              <a:ext cx="1100722" cy="1100722"/>
            </a:xfrm>
            <a:prstGeom prst="rect">
              <a:avLst/>
            </a:prstGeom>
          </p:spPr>
        </p:pic>
        <p:sp>
          <p:nvSpPr>
            <p:cNvPr id="8" name="TextBox 7">
              <a:extLst>
                <a:ext uri="{FF2B5EF4-FFF2-40B4-BE49-F238E27FC236}">
                  <a16:creationId xmlns:a16="http://schemas.microsoft.com/office/drawing/2014/main" id="{B1A76649-244C-87B3-91B4-8438C9AB4269}"/>
                </a:ext>
              </a:extLst>
            </p:cNvPr>
            <p:cNvSpPr txBox="1"/>
            <p:nvPr/>
          </p:nvSpPr>
          <p:spPr>
            <a:xfrm>
              <a:off x="436777" y="2086935"/>
              <a:ext cx="1495569" cy="358941"/>
            </a:xfrm>
            <a:prstGeom prst="rect">
              <a:avLst/>
            </a:prstGeom>
            <a:noFill/>
          </p:spPr>
          <p:txBody>
            <a:bodyPr wrap="none" rtlCol="0">
              <a:sp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WHITE TEAM</a:t>
              </a:r>
            </a:p>
          </p:txBody>
        </p:sp>
        <p:pic>
          <p:nvPicPr>
            <p:cNvPr id="9" name="Graphic 8" descr="Children outline">
              <a:extLst>
                <a:ext uri="{FF2B5EF4-FFF2-40B4-BE49-F238E27FC236}">
                  <a16:creationId xmlns:a16="http://schemas.microsoft.com/office/drawing/2014/main" id="{88DE89A6-D561-50ED-9DFB-9313486057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4493" y="1205520"/>
              <a:ext cx="1100723" cy="1100722"/>
            </a:xfrm>
            <a:prstGeom prst="rect">
              <a:avLst/>
            </a:prstGeom>
          </p:spPr>
        </p:pic>
        <p:sp>
          <p:nvSpPr>
            <p:cNvPr id="10" name="TextBox 9">
              <a:extLst>
                <a:ext uri="{FF2B5EF4-FFF2-40B4-BE49-F238E27FC236}">
                  <a16:creationId xmlns:a16="http://schemas.microsoft.com/office/drawing/2014/main" id="{16912783-EF33-D35B-76F8-015DFD969FE4}"/>
                </a:ext>
              </a:extLst>
            </p:cNvPr>
            <p:cNvSpPr txBox="1"/>
            <p:nvPr/>
          </p:nvSpPr>
          <p:spPr>
            <a:xfrm>
              <a:off x="2090461" y="2105629"/>
              <a:ext cx="1518572" cy="358941"/>
            </a:xfrm>
            <a:prstGeom prst="rect">
              <a:avLst/>
            </a:prstGeom>
            <a:noFill/>
          </p:spPr>
          <p:txBody>
            <a:bodyPr wrap="none" rtlCol="0">
              <a:sp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GREEN TEAM</a:t>
              </a:r>
            </a:p>
          </p:txBody>
        </p:sp>
        <p:pic>
          <p:nvPicPr>
            <p:cNvPr id="11" name="Graphic 10" descr="Children outline">
              <a:extLst>
                <a:ext uri="{FF2B5EF4-FFF2-40B4-BE49-F238E27FC236}">
                  <a16:creationId xmlns:a16="http://schemas.microsoft.com/office/drawing/2014/main" id="{7AA1D8C5-E0FA-83BC-7E5B-5DF234F0B4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9130" y="1184809"/>
              <a:ext cx="1100722" cy="1100722"/>
            </a:xfrm>
            <a:prstGeom prst="rect">
              <a:avLst/>
            </a:prstGeom>
          </p:spPr>
        </p:pic>
        <p:sp>
          <p:nvSpPr>
            <p:cNvPr id="12" name="TextBox 11">
              <a:extLst>
                <a:ext uri="{FF2B5EF4-FFF2-40B4-BE49-F238E27FC236}">
                  <a16:creationId xmlns:a16="http://schemas.microsoft.com/office/drawing/2014/main" id="{8269F990-4579-CA39-ED47-9368A05C86D0}"/>
                </a:ext>
              </a:extLst>
            </p:cNvPr>
            <p:cNvSpPr txBox="1"/>
            <p:nvPr/>
          </p:nvSpPr>
          <p:spPr>
            <a:xfrm>
              <a:off x="3802047" y="2100865"/>
              <a:ext cx="1299003" cy="358941"/>
            </a:xfrm>
            <a:prstGeom prst="rect">
              <a:avLst/>
            </a:prstGeom>
            <a:noFill/>
          </p:spPr>
          <p:txBody>
            <a:bodyPr wrap="none" rtlCol="0">
              <a:sp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Blue TEAM</a:t>
              </a:r>
            </a:p>
          </p:txBody>
        </p:sp>
      </p:grpSp>
      <p:grpSp>
        <p:nvGrpSpPr>
          <p:cNvPr id="13" name="Group 12">
            <a:extLst>
              <a:ext uri="{FF2B5EF4-FFF2-40B4-BE49-F238E27FC236}">
                <a16:creationId xmlns:a16="http://schemas.microsoft.com/office/drawing/2014/main" id="{463A86A8-5A24-23F0-DE07-8EA351647836}"/>
              </a:ext>
            </a:extLst>
          </p:cNvPr>
          <p:cNvGrpSpPr/>
          <p:nvPr/>
        </p:nvGrpSpPr>
        <p:grpSpPr>
          <a:xfrm>
            <a:off x="2051321" y="5488138"/>
            <a:ext cx="3750236" cy="1726302"/>
            <a:chOff x="617830" y="2222258"/>
            <a:chExt cx="5488043" cy="2016779"/>
          </a:xfrm>
        </p:grpSpPr>
        <p:pic>
          <p:nvPicPr>
            <p:cNvPr id="14" name="Graphic 13" descr="Children outline">
              <a:extLst>
                <a:ext uri="{FF2B5EF4-FFF2-40B4-BE49-F238E27FC236}">
                  <a16:creationId xmlns:a16="http://schemas.microsoft.com/office/drawing/2014/main" id="{3D8FF279-313D-075F-BC70-51EE7C0A40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977" y="2587955"/>
              <a:ext cx="1100722" cy="1100721"/>
            </a:xfrm>
            <a:prstGeom prst="rect">
              <a:avLst/>
            </a:prstGeom>
          </p:spPr>
        </p:pic>
        <p:sp>
          <p:nvSpPr>
            <p:cNvPr id="15" name="TextBox 14">
              <a:extLst>
                <a:ext uri="{FF2B5EF4-FFF2-40B4-BE49-F238E27FC236}">
                  <a16:creationId xmlns:a16="http://schemas.microsoft.com/office/drawing/2014/main" id="{E45BAE59-EBC8-BD99-FF65-052D9D979481}"/>
                </a:ext>
              </a:extLst>
            </p:cNvPr>
            <p:cNvSpPr txBox="1"/>
            <p:nvPr/>
          </p:nvSpPr>
          <p:spPr>
            <a:xfrm>
              <a:off x="617830" y="3390275"/>
              <a:ext cx="1214178" cy="518664"/>
            </a:xfrm>
            <a:prstGeom prst="rect">
              <a:avLst/>
            </a:prstGeom>
            <a:noFill/>
          </p:spPr>
          <p:txBody>
            <a:bodyPr wrap="none" rtlCol="0">
              <a:spAutoFit/>
            </a:bodyPr>
            <a:lstStyle/>
            <a:p>
              <a:pPr algn="ctr"/>
              <a:r>
                <a:rPr lang="en-US" sz="1200" b="1" dirty="0">
                  <a:latin typeface="Open Sans" panose="020B0606030504020204" pitchFamily="34" charset="0"/>
                  <a:ea typeface="Open Sans" panose="020B0606030504020204" pitchFamily="34" charset="0"/>
                  <a:cs typeface="Open Sans" panose="020B0606030504020204" pitchFamily="34" charset="0"/>
                </a:rPr>
                <a:t>WHITE </a:t>
              </a:r>
              <a:br>
                <a:rPr lang="en-US" sz="1200" b="1" dirty="0">
                  <a:latin typeface="Open Sans" panose="020B0606030504020204" pitchFamily="34" charset="0"/>
                  <a:ea typeface="Open Sans" panose="020B0606030504020204" pitchFamily="34" charset="0"/>
                  <a:cs typeface="Open Sans" panose="020B0606030504020204" pitchFamily="34" charset="0"/>
                </a:rPr>
              </a:br>
              <a:r>
                <a:rPr lang="en-US" sz="1200" b="1" dirty="0">
                  <a:latin typeface="Open Sans" panose="020B0606030504020204" pitchFamily="34" charset="0"/>
                  <a:ea typeface="Open Sans" panose="020B0606030504020204" pitchFamily="34" charset="0"/>
                  <a:cs typeface="Open Sans" panose="020B0606030504020204" pitchFamily="34" charset="0"/>
                </a:rPr>
                <a:t>MAIN TEAM</a:t>
              </a:r>
            </a:p>
          </p:txBody>
        </p:sp>
        <p:cxnSp>
          <p:nvCxnSpPr>
            <p:cNvPr id="16" name="Connector: Elbow 15">
              <a:extLst>
                <a:ext uri="{FF2B5EF4-FFF2-40B4-BE49-F238E27FC236}">
                  <a16:creationId xmlns:a16="http://schemas.microsoft.com/office/drawing/2014/main" id="{9969AE69-0B49-CA8E-45AF-3BB14F148D61}"/>
                </a:ext>
              </a:extLst>
            </p:cNvPr>
            <p:cNvCxnSpPr>
              <a:cxnSpLocks/>
            </p:cNvCxnSpPr>
            <p:nvPr/>
          </p:nvCxnSpPr>
          <p:spPr>
            <a:xfrm flipV="1">
              <a:off x="1845815" y="2712486"/>
              <a:ext cx="950860" cy="602904"/>
            </a:xfrm>
            <a:prstGeom prst="bentConnector3">
              <a:avLst>
                <a:gd name="adj1" fmla="val 4658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510F3E9-79B5-FBAE-9BC8-6B38AD5A69A4}"/>
                </a:ext>
              </a:extLst>
            </p:cNvPr>
            <p:cNvCxnSpPr>
              <a:cxnSpLocks/>
            </p:cNvCxnSpPr>
            <p:nvPr/>
          </p:nvCxnSpPr>
          <p:spPr>
            <a:xfrm>
              <a:off x="1761699" y="3322980"/>
              <a:ext cx="1032874" cy="43311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Children outline">
              <a:extLst>
                <a:ext uri="{FF2B5EF4-FFF2-40B4-BE49-F238E27FC236}">
                  <a16:creationId xmlns:a16="http://schemas.microsoft.com/office/drawing/2014/main" id="{DF81FCFA-BB4A-77AA-4CF0-8DC4F731C54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rcRect r="50814"/>
            <a:stretch/>
          </p:blipFill>
          <p:spPr>
            <a:xfrm>
              <a:off x="3120662" y="2222258"/>
              <a:ext cx="541408" cy="1100722"/>
            </a:xfrm>
            <a:prstGeom prst="rect">
              <a:avLst/>
            </a:prstGeom>
          </p:spPr>
        </p:pic>
        <p:sp>
          <p:nvSpPr>
            <p:cNvPr id="19" name="TextBox 18">
              <a:extLst>
                <a:ext uri="{FF2B5EF4-FFF2-40B4-BE49-F238E27FC236}">
                  <a16:creationId xmlns:a16="http://schemas.microsoft.com/office/drawing/2014/main" id="{226BA7E0-1512-6D15-1EF5-EDF45725577B}"/>
                </a:ext>
              </a:extLst>
            </p:cNvPr>
            <p:cNvSpPr txBox="1"/>
            <p:nvPr/>
          </p:nvSpPr>
          <p:spPr>
            <a:xfrm>
              <a:off x="3761562" y="2587953"/>
              <a:ext cx="2344311" cy="323608"/>
            </a:xfrm>
            <a:prstGeom prst="rect">
              <a:avLst/>
            </a:prstGeom>
            <a:noFill/>
          </p:spPr>
          <p:txBody>
            <a:bodyPr wrap="none" rtlCol="0">
              <a:sp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WHITE Sub-TEAM 1</a:t>
              </a:r>
            </a:p>
          </p:txBody>
        </p:sp>
        <p:pic>
          <p:nvPicPr>
            <p:cNvPr id="20" name="Graphic 19" descr="Children outline">
              <a:extLst>
                <a:ext uri="{FF2B5EF4-FFF2-40B4-BE49-F238E27FC236}">
                  <a16:creationId xmlns:a16="http://schemas.microsoft.com/office/drawing/2014/main" id="{A0216C38-6F6E-50C1-BDF8-807C0ECF553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rcRect r="50814"/>
            <a:stretch/>
          </p:blipFill>
          <p:spPr>
            <a:xfrm>
              <a:off x="3120662" y="3138315"/>
              <a:ext cx="541408" cy="1100722"/>
            </a:xfrm>
            <a:prstGeom prst="rect">
              <a:avLst/>
            </a:prstGeom>
          </p:spPr>
        </p:pic>
        <p:sp>
          <p:nvSpPr>
            <p:cNvPr id="21" name="TextBox 20">
              <a:extLst>
                <a:ext uri="{FF2B5EF4-FFF2-40B4-BE49-F238E27FC236}">
                  <a16:creationId xmlns:a16="http://schemas.microsoft.com/office/drawing/2014/main" id="{03A5312D-5CA6-4445-A2BE-EE09F0DD34FE}"/>
                </a:ext>
              </a:extLst>
            </p:cNvPr>
            <p:cNvSpPr txBox="1"/>
            <p:nvPr/>
          </p:nvSpPr>
          <p:spPr>
            <a:xfrm>
              <a:off x="3761562" y="3504010"/>
              <a:ext cx="2344311" cy="323608"/>
            </a:xfrm>
            <a:prstGeom prst="rect">
              <a:avLst/>
            </a:prstGeom>
            <a:noFill/>
          </p:spPr>
          <p:txBody>
            <a:bodyPr wrap="none" rtlCol="0">
              <a:sp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WHITE Sub-TEAM 2</a:t>
              </a:r>
            </a:p>
          </p:txBody>
        </p:sp>
      </p:grpSp>
      <p:grpSp>
        <p:nvGrpSpPr>
          <p:cNvPr id="66" name="Group 65">
            <a:extLst>
              <a:ext uri="{FF2B5EF4-FFF2-40B4-BE49-F238E27FC236}">
                <a16:creationId xmlns:a16="http://schemas.microsoft.com/office/drawing/2014/main" id="{E84758E1-3E57-E37A-4A24-C5C8527C2B13}"/>
              </a:ext>
            </a:extLst>
          </p:cNvPr>
          <p:cNvGrpSpPr/>
          <p:nvPr/>
        </p:nvGrpSpPr>
        <p:grpSpPr>
          <a:xfrm>
            <a:off x="1174086" y="7924148"/>
            <a:ext cx="4729410" cy="1791919"/>
            <a:chOff x="780093" y="7504263"/>
            <a:chExt cx="4729410" cy="1791919"/>
          </a:xfrm>
        </p:grpSpPr>
        <p:grpSp>
          <p:nvGrpSpPr>
            <p:cNvPr id="65" name="Group 64">
              <a:extLst>
                <a:ext uri="{FF2B5EF4-FFF2-40B4-BE49-F238E27FC236}">
                  <a16:creationId xmlns:a16="http://schemas.microsoft.com/office/drawing/2014/main" id="{54737A47-BAA1-8254-C3B2-DEAD52D072CF}"/>
                </a:ext>
              </a:extLst>
            </p:cNvPr>
            <p:cNvGrpSpPr/>
            <p:nvPr/>
          </p:nvGrpSpPr>
          <p:grpSpPr>
            <a:xfrm>
              <a:off x="780093" y="7504263"/>
              <a:ext cx="1778132" cy="1791919"/>
              <a:chOff x="780093" y="7487576"/>
              <a:chExt cx="1778132" cy="1791919"/>
            </a:xfrm>
          </p:grpSpPr>
          <p:grpSp>
            <p:nvGrpSpPr>
              <p:cNvPr id="25" name="Group 24">
                <a:extLst>
                  <a:ext uri="{FF2B5EF4-FFF2-40B4-BE49-F238E27FC236}">
                    <a16:creationId xmlns:a16="http://schemas.microsoft.com/office/drawing/2014/main" id="{A5555A74-671A-40E2-9007-4FFF00CA06F9}"/>
                  </a:ext>
                </a:extLst>
              </p:cNvPr>
              <p:cNvGrpSpPr/>
              <p:nvPr/>
            </p:nvGrpSpPr>
            <p:grpSpPr>
              <a:xfrm>
                <a:off x="780093" y="7487576"/>
                <a:ext cx="1778132" cy="1458789"/>
                <a:chOff x="8413195" y="3627200"/>
                <a:chExt cx="3079416" cy="3048371"/>
              </a:xfrm>
            </p:grpSpPr>
            <p:sp>
              <p:nvSpPr>
                <p:cNvPr id="42" name="Oval 41">
                  <a:extLst>
                    <a:ext uri="{FF2B5EF4-FFF2-40B4-BE49-F238E27FC236}">
                      <a16:creationId xmlns:a16="http://schemas.microsoft.com/office/drawing/2014/main" id="{C9CC7AFF-493A-8DCD-28E3-AA5B46C92AC5}"/>
                    </a:ext>
                  </a:extLst>
                </p:cNvPr>
                <p:cNvSpPr/>
                <p:nvPr/>
              </p:nvSpPr>
              <p:spPr>
                <a:xfrm>
                  <a:off x="9166901" y="4352199"/>
                  <a:ext cx="1603880" cy="160388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dirty="0"/>
                </a:p>
              </p:txBody>
            </p:sp>
            <p:pic>
              <p:nvPicPr>
                <p:cNvPr id="43" name="Graphic 42" descr="User with solid fill">
                  <a:extLst>
                    <a:ext uri="{FF2B5EF4-FFF2-40B4-BE49-F238E27FC236}">
                      <a16:creationId xmlns:a16="http://schemas.microsoft.com/office/drawing/2014/main" id="{D91D406E-4C73-3511-BF96-0C8BB6B2B5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3195" y="4203301"/>
                  <a:ext cx="637575" cy="637575"/>
                </a:xfrm>
                <a:prstGeom prst="rect">
                  <a:avLst/>
                </a:prstGeom>
              </p:spPr>
            </p:pic>
            <p:pic>
              <p:nvPicPr>
                <p:cNvPr id="44" name="Graphic 43" descr="User with solid fill">
                  <a:extLst>
                    <a:ext uri="{FF2B5EF4-FFF2-40B4-BE49-F238E27FC236}">
                      <a16:creationId xmlns:a16="http://schemas.microsoft.com/office/drawing/2014/main" id="{6379BA51-4720-108B-6975-5964C36A08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6248" y="4195842"/>
                  <a:ext cx="637575" cy="637575"/>
                </a:xfrm>
                <a:prstGeom prst="rect">
                  <a:avLst/>
                </a:prstGeom>
              </p:spPr>
            </p:pic>
            <p:pic>
              <p:nvPicPr>
                <p:cNvPr id="45" name="Graphic 44" descr="User with solid fill">
                  <a:extLst>
                    <a:ext uri="{FF2B5EF4-FFF2-40B4-BE49-F238E27FC236}">
                      <a16:creationId xmlns:a16="http://schemas.microsoft.com/office/drawing/2014/main" id="{A8FBD20C-E5FF-1BB1-C67B-93D6F00CDA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5656" y="3627200"/>
                  <a:ext cx="637574" cy="637574"/>
                </a:xfrm>
                <a:prstGeom prst="rect">
                  <a:avLst/>
                </a:prstGeom>
              </p:spPr>
            </p:pic>
            <p:pic>
              <p:nvPicPr>
                <p:cNvPr id="46" name="Graphic 45" descr="User with solid fill">
                  <a:extLst>
                    <a:ext uri="{FF2B5EF4-FFF2-40B4-BE49-F238E27FC236}">
                      <a16:creationId xmlns:a16="http://schemas.microsoft.com/office/drawing/2014/main" id="{2AF191B8-9480-174E-8311-725301D4CA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5069" y="5343460"/>
                  <a:ext cx="637574" cy="637574"/>
                </a:xfrm>
                <a:prstGeom prst="rect">
                  <a:avLst/>
                </a:prstGeom>
              </p:spPr>
            </p:pic>
            <p:pic>
              <p:nvPicPr>
                <p:cNvPr id="47" name="Graphic 46" descr="User with solid fill">
                  <a:extLst>
                    <a:ext uri="{FF2B5EF4-FFF2-40B4-BE49-F238E27FC236}">
                      <a16:creationId xmlns:a16="http://schemas.microsoft.com/office/drawing/2014/main" id="{8927BF48-4F14-C977-17E8-00247C2E90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32891" y="6037997"/>
                  <a:ext cx="637574" cy="637574"/>
                </a:xfrm>
                <a:prstGeom prst="rect">
                  <a:avLst/>
                </a:prstGeom>
              </p:spPr>
            </p:pic>
            <p:pic>
              <p:nvPicPr>
                <p:cNvPr id="48" name="Graphic 47" descr="User with solid fill">
                  <a:extLst>
                    <a:ext uri="{FF2B5EF4-FFF2-40B4-BE49-F238E27FC236}">
                      <a16:creationId xmlns:a16="http://schemas.microsoft.com/office/drawing/2014/main" id="{9176634E-7E38-FF72-F1DF-8F33B59E26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55037" y="5258528"/>
                  <a:ext cx="637574" cy="637574"/>
                </a:xfrm>
                <a:prstGeom prst="rect">
                  <a:avLst/>
                </a:prstGeom>
              </p:spPr>
            </p:pic>
          </p:grpSp>
          <p:sp>
            <p:nvSpPr>
              <p:cNvPr id="34" name="TextBox 33">
                <a:extLst>
                  <a:ext uri="{FF2B5EF4-FFF2-40B4-BE49-F238E27FC236}">
                    <a16:creationId xmlns:a16="http://schemas.microsoft.com/office/drawing/2014/main" id="{214ED027-1E7D-7728-FFB2-A44431270792}"/>
                  </a:ext>
                </a:extLst>
              </p:cNvPr>
              <p:cNvSpPr txBox="1"/>
              <p:nvPr/>
            </p:nvSpPr>
            <p:spPr>
              <a:xfrm>
                <a:off x="1247409" y="9002496"/>
                <a:ext cx="843500" cy="276999"/>
              </a:xfrm>
              <a:prstGeom prst="rect">
                <a:avLst/>
              </a:prstGeom>
              <a:noFill/>
              <a:ln>
                <a:solidFill>
                  <a:schemeClr val="tx1"/>
                </a:solidFill>
              </a:ln>
            </p:spPr>
            <p:txBody>
              <a:bodyPr wrap="none" rtlCol="0">
                <a:spAutoFit/>
              </a:bodyPr>
              <a:lstStyle/>
              <a:p>
                <a:pPr algn="ctr"/>
                <a:r>
                  <a:rPr lang="en-US" sz="1200" b="1" dirty="0"/>
                  <a:t>6 Players</a:t>
                </a:r>
              </a:p>
            </p:txBody>
          </p:sp>
        </p:grpSp>
        <p:grpSp>
          <p:nvGrpSpPr>
            <p:cNvPr id="64" name="Group 63">
              <a:extLst>
                <a:ext uri="{FF2B5EF4-FFF2-40B4-BE49-F238E27FC236}">
                  <a16:creationId xmlns:a16="http://schemas.microsoft.com/office/drawing/2014/main" id="{C9C15199-F7B4-3C5C-9590-42BAD625C4D3}"/>
                </a:ext>
              </a:extLst>
            </p:cNvPr>
            <p:cNvGrpSpPr/>
            <p:nvPr/>
          </p:nvGrpSpPr>
          <p:grpSpPr>
            <a:xfrm>
              <a:off x="3159305" y="7514830"/>
              <a:ext cx="2350198" cy="1770785"/>
              <a:chOff x="3159305" y="7542084"/>
              <a:chExt cx="2350198" cy="1770785"/>
            </a:xfrm>
          </p:grpSpPr>
          <p:grpSp>
            <p:nvGrpSpPr>
              <p:cNvPr id="49" name="Group 48">
                <a:extLst>
                  <a:ext uri="{FF2B5EF4-FFF2-40B4-BE49-F238E27FC236}">
                    <a16:creationId xmlns:a16="http://schemas.microsoft.com/office/drawing/2014/main" id="{976ED9C1-A2B2-CFDB-3BE5-1CEA381BD3AA}"/>
                  </a:ext>
                </a:extLst>
              </p:cNvPr>
              <p:cNvGrpSpPr/>
              <p:nvPr/>
            </p:nvGrpSpPr>
            <p:grpSpPr>
              <a:xfrm>
                <a:off x="3439757" y="7542084"/>
                <a:ext cx="1778132" cy="1474814"/>
                <a:chOff x="8413195" y="3627200"/>
                <a:chExt cx="3079416" cy="3081858"/>
              </a:xfrm>
            </p:grpSpPr>
            <p:sp>
              <p:nvSpPr>
                <p:cNvPr id="50" name="Oval 49">
                  <a:extLst>
                    <a:ext uri="{FF2B5EF4-FFF2-40B4-BE49-F238E27FC236}">
                      <a16:creationId xmlns:a16="http://schemas.microsoft.com/office/drawing/2014/main" id="{C6F2B883-8DB9-8F79-F801-98996232E7FC}"/>
                    </a:ext>
                  </a:extLst>
                </p:cNvPr>
                <p:cNvSpPr/>
                <p:nvPr/>
              </p:nvSpPr>
              <p:spPr>
                <a:xfrm>
                  <a:off x="9166901" y="4352199"/>
                  <a:ext cx="1603880" cy="160388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dirty="0"/>
                </a:p>
              </p:txBody>
            </p:sp>
            <p:pic>
              <p:nvPicPr>
                <p:cNvPr id="51" name="Graphic 50" descr="User with solid fill">
                  <a:extLst>
                    <a:ext uri="{FF2B5EF4-FFF2-40B4-BE49-F238E27FC236}">
                      <a16:creationId xmlns:a16="http://schemas.microsoft.com/office/drawing/2014/main" id="{92C958B0-C191-E67C-0C1C-A73C83E704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3195" y="4203301"/>
                  <a:ext cx="637575" cy="637575"/>
                </a:xfrm>
                <a:prstGeom prst="rect">
                  <a:avLst/>
                </a:prstGeom>
              </p:spPr>
            </p:pic>
            <p:pic>
              <p:nvPicPr>
                <p:cNvPr id="52" name="Graphic 51" descr="User with solid fill">
                  <a:extLst>
                    <a:ext uri="{FF2B5EF4-FFF2-40B4-BE49-F238E27FC236}">
                      <a16:creationId xmlns:a16="http://schemas.microsoft.com/office/drawing/2014/main" id="{DC152965-8451-89DA-E223-C51FD268C7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6248" y="4195842"/>
                  <a:ext cx="637575" cy="637575"/>
                </a:xfrm>
                <a:prstGeom prst="rect">
                  <a:avLst/>
                </a:prstGeom>
              </p:spPr>
            </p:pic>
            <p:pic>
              <p:nvPicPr>
                <p:cNvPr id="53" name="Graphic 52" descr="User with solid fill">
                  <a:extLst>
                    <a:ext uri="{FF2B5EF4-FFF2-40B4-BE49-F238E27FC236}">
                      <a16:creationId xmlns:a16="http://schemas.microsoft.com/office/drawing/2014/main" id="{2CA31BB8-5A1E-4CAF-9CD9-0491953A12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5656" y="3627200"/>
                  <a:ext cx="637574" cy="637574"/>
                </a:xfrm>
                <a:prstGeom prst="rect">
                  <a:avLst/>
                </a:prstGeom>
              </p:spPr>
            </p:pic>
            <p:pic>
              <p:nvPicPr>
                <p:cNvPr id="54" name="Graphic 53" descr="User with solid fill">
                  <a:extLst>
                    <a:ext uri="{FF2B5EF4-FFF2-40B4-BE49-F238E27FC236}">
                      <a16:creationId xmlns:a16="http://schemas.microsoft.com/office/drawing/2014/main" id="{E1061296-F54E-7577-721C-D3A5E71818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5069" y="5343460"/>
                  <a:ext cx="637574" cy="637574"/>
                </a:xfrm>
                <a:prstGeom prst="rect">
                  <a:avLst/>
                </a:prstGeom>
              </p:spPr>
            </p:pic>
            <p:pic>
              <p:nvPicPr>
                <p:cNvPr id="55" name="Graphic 54" descr="User with solid fill">
                  <a:extLst>
                    <a:ext uri="{FF2B5EF4-FFF2-40B4-BE49-F238E27FC236}">
                      <a16:creationId xmlns:a16="http://schemas.microsoft.com/office/drawing/2014/main" id="{C564A3FD-90E6-A66E-DEE8-477CEAB5BE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15904" y="6071484"/>
                  <a:ext cx="637574" cy="637574"/>
                </a:xfrm>
                <a:prstGeom prst="rect">
                  <a:avLst/>
                </a:prstGeom>
              </p:spPr>
            </p:pic>
            <p:pic>
              <p:nvPicPr>
                <p:cNvPr id="56" name="Graphic 55" descr="User with solid fill">
                  <a:extLst>
                    <a:ext uri="{FF2B5EF4-FFF2-40B4-BE49-F238E27FC236}">
                      <a16:creationId xmlns:a16="http://schemas.microsoft.com/office/drawing/2014/main" id="{C6B807AC-AC1B-9F39-2058-8EEE145719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55037" y="5258528"/>
                  <a:ext cx="637574" cy="637574"/>
                </a:xfrm>
                <a:prstGeom prst="rect">
                  <a:avLst/>
                </a:prstGeom>
              </p:spPr>
            </p:pic>
          </p:grpSp>
          <p:pic>
            <p:nvPicPr>
              <p:cNvPr id="57" name="Graphic 56" descr="User with solid fill">
                <a:extLst>
                  <a:ext uri="{FF2B5EF4-FFF2-40B4-BE49-F238E27FC236}">
                    <a16:creationId xmlns:a16="http://schemas.microsoft.com/office/drawing/2014/main" id="{87B9CC72-9859-1876-6E24-533A10B19E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0264" y="7542084"/>
                <a:ext cx="368151" cy="305109"/>
              </a:xfrm>
              <a:prstGeom prst="rect">
                <a:avLst/>
              </a:prstGeom>
            </p:spPr>
          </p:pic>
          <p:pic>
            <p:nvPicPr>
              <p:cNvPr id="58" name="Graphic 57" descr="User with solid fill">
                <a:extLst>
                  <a:ext uri="{FF2B5EF4-FFF2-40B4-BE49-F238E27FC236}">
                    <a16:creationId xmlns:a16="http://schemas.microsoft.com/office/drawing/2014/main" id="{ECC1402D-BC34-B23B-3943-35CF36A92B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58384" y="7814206"/>
                <a:ext cx="368152" cy="305110"/>
              </a:xfrm>
              <a:prstGeom prst="rect">
                <a:avLst/>
              </a:prstGeom>
            </p:spPr>
          </p:pic>
          <p:pic>
            <p:nvPicPr>
              <p:cNvPr id="59" name="Graphic 58" descr="User with solid fill">
                <a:extLst>
                  <a:ext uri="{FF2B5EF4-FFF2-40B4-BE49-F238E27FC236}">
                    <a16:creationId xmlns:a16="http://schemas.microsoft.com/office/drawing/2014/main" id="{FB4B9292-1BDD-F9CB-752F-091EC91C3F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1352" y="8322751"/>
                <a:ext cx="368151" cy="305109"/>
              </a:xfrm>
              <a:prstGeom prst="rect">
                <a:avLst/>
              </a:prstGeom>
            </p:spPr>
          </p:pic>
          <p:pic>
            <p:nvPicPr>
              <p:cNvPr id="60" name="Graphic 59" descr="User with solid fill">
                <a:extLst>
                  <a:ext uri="{FF2B5EF4-FFF2-40B4-BE49-F238E27FC236}">
                    <a16:creationId xmlns:a16="http://schemas.microsoft.com/office/drawing/2014/main" id="{8AD02901-BE37-6072-3F2C-82C0ACC77E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48828" y="8717784"/>
                <a:ext cx="368151" cy="305109"/>
              </a:xfrm>
              <a:prstGeom prst="rect">
                <a:avLst/>
              </a:prstGeom>
            </p:spPr>
          </p:pic>
          <p:pic>
            <p:nvPicPr>
              <p:cNvPr id="61" name="Graphic 60" descr="User with solid fill">
                <a:extLst>
                  <a:ext uri="{FF2B5EF4-FFF2-40B4-BE49-F238E27FC236}">
                    <a16:creationId xmlns:a16="http://schemas.microsoft.com/office/drawing/2014/main" id="{6E814FFD-FAD1-C3BE-99E9-779AC02C5F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79948" y="8363395"/>
                <a:ext cx="368151" cy="305109"/>
              </a:xfrm>
              <a:prstGeom prst="rect">
                <a:avLst/>
              </a:prstGeom>
            </p:spPr>
          </p:pic>
          <p:pic>
            <p:nvPicPr>
              <p:cNvPr id="62" name="Graphic 61" descr="User with solid fill">
                <a:extLst>
                  <a:ext uri="{FF2B5EF4-FFF2-40B4-BE49-F238E27FC236}">
                    <a16:creationId xmlns:a16="http://schemas.microsoft.com/office/drawing/2014/main" id="{B409872B-6D2D-2A3C-7400-48DD9A6DCE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9305" y="7818619"/>
                <a:ext cx="368152" cy="305110"/>
              </a:xfrm>
              <a:prstGeom prst="rect">
                <a:avLst/>
              </a:prstGeom>
            </p:spPr>
          </p:pic>
          <p:sp>
            <p:nvSpPr>
              <p:cNvPr id="63" name="TextBox 62">
                <a:extLst>
                  <a:ext uri="{FF2B5EF4-FFF2-40B4-BE49-F238E27FC236}">
                    <a16:creationId xmlns:a16="http://schemas.microsoft.com/office/drawing/2014/main" id="{F23E1C01-BD7F-2502-F740-7C4F5125FD76}"/>
                  </a:ext>
                </a:extLst>
              </p:cNvPr>
              <p:cNvSpPr txBox="1"/>
              <p:nvPr/>
            </p:nvSpPr>
            <p:spPr>
              <a:xfrm>
                <a:off x="3958151" y="9035870"/>
                <a:ext cx="930063" cy="276999"/>
              </a:xfrm>
              <a:prstGeom prst="rect">
                <a:avLst/>
              </a:prstGeom>
              <a:noFill/>
              <a:ln>
                <a:solidFill>
                  <a:schemeClr val="tx1"/>
                </a:solidFill>
              </a:ln>
            </p:spPr>
            <p:txBody>
              <a:bodyPr wrap="none" rtlCol="0">
                <a:spAutoFit/>
              </a:bodyPr>
              <a:lstStyle/>
              <a:p>
                <a:pPr algn="ctr"/>
                <a:r>
                  <a:rPr lang="en-US" sz="1200" b="1" dirty="0"/>
                  <a:t>12 Players</a:t>
                </a:r>
              </a:p>
            </p:txBody>
          </p:sp>
        </p:grpSp>
      </p:grpSp>
    </p:spTree>
    <p:extLst>
      <p:ext uri="{BB962C8B-B14F-4D97-AF65-F5344CB8AC3E}">
        <p14:creationId xmlns:p14="http://schemas.microsoft.com/office/powerpoint/2010/main" val="85228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EA8F-2A5E-60C9-AB2F-847BEC7CDF4E}"/>
              </a:ext>
            </a:extLst>
          </p:cNvPr>
          <p:cNvSpPr>
            <a:spLocks noGrp="1"/>
          </p:cNvSpPr>
          <p:nvPr>
            <p:ph type="ctrTitle"/>
          </p:nvPr>
        </p:nvSpPr>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73EC2EF9-364F-43B3-54BB-811DECC4D742}"/>
              </a:ext>
            </a:extLst>
          </p:cNvPr>
          <p:cNvSpPr>
            <a:spLocks noGrp="1"/>
          </p:cNvSpPr>
          <p:nvPr>
            <p:ph type="subTitle" idx="1"/>
          </p:nvPr>
        </p:nvSpPr>
        <p:spPr/>
        <p:txBody>
          <a:bodyPr/>
          <a:lstStyle/>
          <a:p>
            <a:r>
              <a:rPr lang="en-US" dirty="0"/>
              <a:t>BOARDGAME PREPARATION &amp; SET UP</a:t>
            </a:r>
            <a:endParaRPr lang="en-AE" dirty="0"/>
          </a:p>
        </p:txBody>
      </p:sp>
      <p:sp>
        <p:nvSpPr>
          <p:cNvPr id="4" name="Text Placeholder 3">
            <a:extLst>
              <a:ext uri="{FF2B5EF4-FFF2-40B4-BE49-F238E27FC236}">
                <a16:creationId xmlns:a16="http://schemas.microsoft.com/office/drawing/2014/main" id="{784BBD04-4AA0-2EED-3DDB-B78A6F6F5A32}"/>
              </a:ext>
            </a:extLst>
          </p:cNvPr>
          <p:cNvSpPr>
            <a:spLocks noGrp="1"/>
          </p:cNvSpPr>
          <p:nvPr>
            <p:ph type="body" sz="quarter" idx="10"/>
          </p:nvPr>
        </p:nvSpPr>
        <p:spPr/>
        <p:txBody>
          <a:bodyPr/>
          <a:lstStyle/>
          <a:p>
            <a:pPr algn="just"/>
            <a:r>
              <a:rPr lang="en-US" b="1" i="0" dirty="0">
                <a:solidFill>
                  <a:schemeClr val="accent1"/>
                </a:solidFill>
                <a:effectLst/>
              </a:rPr>
              <a:t>Slides 29 - 32</a:t>
            </a:r>
          </a:p>
          <a:p>
            <a:pPr marL="342900" indent="-342900" algn="just">
              <a:buFont typeface="+mj-lt"/>
              <a:buAutoNum type="arabicPeriod" startAt="3"/>
            </a:pPr>
            <a:r>
              <a:rPr lang="en-US" b="1" i="0" dirty="0">
                <a:solidFill>
                  <a:schemeClr val="accent1"/>
                </a:solidFill>
                <a:effectLst/>
              </a:rPr>
              <a:t>Card and Chips Distribution:</a:t>
            </a:r>
            <a:endParaRPr lang="en-US" b="0" i="0" dirty="0">
              <a:solidFill>
                <a:schemeClr val="accent1"/>
              </a:solidFill>
              <a:effectLst/>
            </a:endParaRPr>
          </a:p>
          <a:p>
            <a:pPr marL="800100" lvl="1" indent="-342900" algn="just">
              <a:buFont typeface="Arial" panose="020B0604020202020204" pitchFamily="34" charset="0"/>
              <a:buChar char="•"/>
            </a:pPr>
            <a:r>
              <a:rPr lang="en-US" b="0" i="0" dirty="0">
                <a:solidFill>
                  <a:srgbClr val="374151"/>
                </a:solidFill>
                <a:effectLst/>
              </a:rPr>
              <a:t>Shuffle the deck with care and deal </a:t>
            </a:r>
            <a:r>
              <a:rPr lang="en-US" b="1" i="0" dirty="0">
                <a:solidFill>
                  <a:srgbClr val="374151"/>
                </a:solidFill>
                <a:effectLst/>
              </a:rPr>
              <a:t>7 cards </a:t>
            </a:r>
            <a:r>
              <a:rPr lang="en-US" b="0" i="0" dirty="0">
                <a:solidFill>
                  <a:srgbClr val="374151"/>
                </a:solidFill>
                <a:effectLst/>
              </a:rPr>
              <a:t>to each Sub-team.</a:t>
            </a:r>
          </a:p>
          <a:p>
            <a:pPr marL="800100" lvl="1" indent="-342900" algn="just">
              <a:buFont typeface="Arial" panose="020B0604020202020204" pitchFamily="34" charset="0"/>
              <a:buChar char="•"/>
            </a:pPr>
            <a:r>
              <a:rPr lang="en-US" dirty="0">
                <a:solidFill>
                  <a:srgbClr val="374151"/>
                </a:solidFill>
              </a:rPr>
              <a:t>Give each player/ sub-team </a:t>
            </a:r>
            <a:r>
              <a:rPr lang="en-US" b="1" dirty="0">
                <a:solidFill>
                  <a:srgbClr val="374151"/>
                </a:solidFill>
              </a:rPr>
              <a:t>one Rules card</a:t>
            </a:r>
            <a:r>
              <a:rPr lang="en-US" dirty="0">
                <a:solidFill>
                  <a:srgbClr val="374151"/>
                </a:solidFill>
              </a:rPr>
              <a:t> for their usage to remind them of the rules during the game.</a:t>
            </a:r>
          </a:p>
          <a:p>
            <a:pPr marL="800100" lvl="1" indent="-342900" algn="just">
              <a:buFont typeface="Arial" panose="020B0604020202020204" pitchFamily="34" charset="0"/>
              <a:buChar char="•"/>
            </a:pPr>
            <a:endParaRPr lang="en-US" b="0" i="0" dirty="0">
              <a:solidFill>
                <a:srgbClr val="374151"/>
              </a:solidFill>
              <a:effectLst/>
            </a:endParaRPr>
          </a:p>
          <a:p>
            <a:pPr marL="457200" lvl="1" algn="just"/>
            <a:endParaRPr lang="en-US" dirty="0">
              <a:solidFill>
                <a:srgbClr val="374151"/>
              </a:solidFill>
            </a:endParaRPr>
          </a:p>
          <a:p>
            <a:pPr marL="457200" lvl="1" algn="just"/>
            <a:endParaRPr lang="en-US" b="0" i="0" dirty="0">
              <a:solidFill>
                <a:srgbClr val="374151"/>
              </a:solidFill>
              <a:effectLst/>
            </a:endParaRPr>
          </a:p>
          <a:p>
            <a:pPr marL="800100" lvl="1" indent="-342900" algn="just">
              <a:buFont typeface="Arial" panose="020B0604020202020204" pitchFamily="34" charset="0"/>
              <a:buChar char="•"/>
            </a:pPr>
            <a:endParaRPr lang="en-US" b="0" i="0" dirty="0">
              <a:solidFill>
                <a:srgbClr val="374151"/>
              </a:solidFill>
              <a:effectLst/>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b="0" i="0" dirty="0">
              <a:solidFill>
                <a:srgbClr val="374151"/>
              </a:solidFill>
              <a:effectLst/>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b="0" i="0" dirty="0">
              <a:solidFill>
                <a:srgbClr val="374151"/>
              </a:solidFill>
              <a:effectLst/>
            </a:endParaRPr>
          </a:p>
          <a:p>
            <a:pPr marL="800100" lvl="1" indent="-342900" algn="just">
              <a:buFont typeface="Arial" panose="020B0604020202020204" pitchFamily="34" charset="0"/>
              <a:buChar char="•"/>
            </a:pPr>
            <a:endParaRPr lang="en-US" b="0" i="0" dirty="0">
              <a:solidFill>
                <a:srgbClr val="374151"/>
              </a:solidFill>
              <a:effectLst/>
            </a:endParaRPr>
          </a:p>
          <a:p>
            <a:pPr marL="800100" lvl="1" indent="-342900" algn="just">
              <a:buFont typeface="Arial" panose="020B0604020202020204" pitchFamily="34" charset="0"/>
              <a:buChar char="•"/>
            </a:pPr>
            <a:r>
              <a:rPr lang="en-US" b="0" i="0" dirty="0">
                <a:solidFill>
                  <a:srgbClr val="374151"/>
                </a:solidFill>
                <a:effectLst/>
              </a:rPr>
              <a:t>Give each sub-team a sufficient number of chips in their team’s color</a:t>
            </a:r>
          </a:p>
          <a:p>
            <a:pPr marL="457200" lvl="1" algn="just"/>
            <a:endParaRPr lang="en-US" b="0" i="0" dirty="0">
              <a:solidFill>
                <a:srgbClr val="374151"/>
              </a:solidFill>
              <a:effectLst/>
            </a:endParaRPr>
          </a:p>
          <a:p>
            <a:pPr marL="800100" lvl="1" indent="-342900" algn="just">
              <a:buFont typeface="Arial" panose="020B0604020202020204" pitchFamily="34" charset="0"/>
              <a:buChar char="•"/>
            </a:pPr>
            <a:r>
              <a:rPr lang="en-US" dirty="0">
                <a:solidFill>
                  <a:srgbClr val="374151"/>
                </a:solidFill>
              </a:rPr>
              <a:t>Then Give the participants 5 minutes for each sub-team to go through the cards dealt and set the strategy for the game.</a:t>
            </a:r>
          </a:p>
          <a:p>
            <a:pPr marL="800100" lvl="1" indent="-342900" algn="just">
              <a:buFont typeface="Arial" panose="020B0604020202020204" pitchFamily="34" charset="0"/>
              <a:buChar char="•"/>
            </a:pPr>
            <a:endParaRPr lang="en-US" b="0" i="0" dirty="0">
              <a:solidFill>
                <a:srgbClr val="374151"/>
              </a:solidFill>
              <a:effectLst/>
            </a:endParaRPr>
          </a:p>
          <a:p>
            <a:pPr marL="800100" lvl="1" indent="-342900" algn="just">
              <a:buFont typeface="Arial" panose="020B0604020202020204" pitchFamily="34" charset="0"/>
              <a:buChar char="•"/>
            </a:pPr>
            <a:r>
              <a:rPr lang="en-US" dirty="0">
                <a:solidFill>
                  <a:srgbClr val="374151"/>
                </a:solidFill>
              </a:rPr>
              <a:t>During those 5 minutes, sub-teams are not allowed to communicate together. </a:t>
            </a:r>
            <a:r>
              <a:rPr lang="en-US" b="0" i="0" dirty="0">
                <a:solidFill>
                  <a:srgbClr val="374151"/>
                </a:solidFill>
                <a:effectLst/>
              </a:rPr>
              <a:t>Players are only allowed to take with</a:t>
            </a:r>
            <a:r>
              <a:rPr lang="en-US" dirty="0">
                <a:solidFill>
                  <a:srgbClr val="374151"/>
                </a:solidFill>
              </a:rPr>
              <a:t>in their sub-team.</a:t>
            </a:r>
          </a:p>
          <a:p>
            <a:pPr algn="just"/>
            <a:endParaRPr lang="en-AE" dirty="0"/>
          </a:p>
        </p:txBody>
      </p:sp>
      <p:sp>
        <p:nvSpPr>
          <p:cNvPr id="28" name="Slide Number Placeholder 27">
            <a:extLst>
              <a:ext uri="{FF2B5EF4-FFF2-40B4-BE49-F238E27FC236}">
                <a16:creationId xmlns:a16="http://schemas.microsoft.com/office/drawing/2014/main" id="{88688413-E913-BFA8-00A4-36B207667C1F}"/>
              </a:ext>
            </a:extLst>
          </p:cNvPr>
          <p:cNvSpPr>
            <a:spLocks noGrp="1"/>
          </p:cNvSpPr>
          <p:nvPr>
            <p:ph type="sldNum" sz="quarter" idx="4"/>
          </p:nvPr>
        </p:nvSpPr>
        <p:spPr/>
        <p:txBody>
          <a:bodyPr/>
          <a:lstStyle/>
          <a:p>
            <a:fld id="{ECCA700A-217A-43F9-BFCD-AFE4E0CB23D7}" type="slidenum">
              <a:rPr lang="en-US" smtClean="0"/>
              <a:pPr/>
              <a:t>25</a:t>
            </a:fld>
            <a:endParaRPr lang="en-US"/>
          </a:p>
        </p:txBody>
      </p:sp>
      <p:pic>
        <p:nvPicPr>
          <p:cNvPr id="32" name="Picture 31">
            <a:extLst>
              <a:ext uri="{FF2B5EF4-FFF2-40B4-BE49-F238E27FC236}">
                <a16:creationId xmlns:a16="http://schemas.microsoft.com/office/drawing/2014/main" id="{EC91D912-8EC7-EFD1-0F90-965E8368459D}"/>
              </a:ext>
            </a:extLst>
          </p:cNvPr>
          <p:cNvPicPr>
            <a:picLocks noChangeAspect="1"/>
          </p:cNvPicPr>
          <p:nvPr/>
        </p:nvPicPr>
        <p:blipFill>
          <a:blip r:embed="rId2"/>
          <a:stretch>
            <a:fillRect/>
          </a:stretch>
        </p:blipFill>
        <p:spPr>
          <a:xfrm>
            <a:off x="2771126" y="4252877"/>
            <a:ext cx="1315747" cy="1984465"/>
          </a:xfrm>
          <a:prstGeom prst="rect">
            <a:avLst/>
          </a:prstGeom>
        </p:spPr>
      </p:pic>
    </p:spTree>
    <p:extLst>
      <p:ext uri="{BB962C8B-B14F-4D97-AF65-F5344CB8AC3E}">
        <p14:creationId xmlns:p14="http://schemas.microsoft.com/office/powerpoint/2010/main" val="4026188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EBE5-771F-409E-5E76-E160C8DDD67A}"/>
              </a:ext>
            </a:extLst>
          </p:cNvPr>
          <p:cNvSpPr>
            <a:spLocks noGrp="1"/>
          </p:cNvSpPr>
          <p:nvPr>
            <p:ph type="ctrTitle"/>
          </p:nvPr>
        </p:nvSpPr>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B68FF00F-B4B5-C110-6CD1-3C5D337149EC}"/>
              </a:ext>
            </a:extLst>
          </p:cNvPr>
          <p:cNvSpPr>
            <a:spLocks noGrp="1"/>
          </p:cNvSpPr>
          <p:nvPr>
            <p:ph type="subTitle" idx="1"/>
          </p:nvPr>
        </p:nvSpPr>
        <p:spPr/>
        <p:txBody>
          <a:bodyPr/>
          <a:lstStyle/>
          <a:p>
            <a:r>
              <a:rPr lang="en-US" dirty="0"/>
              <a:t>MAIN OBJECTIVES &amp; GENERAL RULES</a:t>
            </a:r>
            <a:endParaRPr lang="en-AE" dirty="0"/>
          </a:p>
        </p:txBody>
      </p:sp>
      <p:sp>
        <p:nvSpPr>
          <p:cNvPr id="4" name="Text Placeholder 3">
            <a:extLst>
              <a:ext uri="{FF2B5EF4-FFF2-40B4-BE49-F238E27FC236}">
                <a16:creationId xmlns:a16="http://schemas.microsoft.com/office/drawing/2014/main" id="{A4F6E9DB-0EDC-2E82-2259-C7E754D84F36}"/>
              </a:ext>
            </a:extLst>
          </p:cNvPr>
          <p:cNvSpPr>
            <a:spLocks noGrp="1"/>
          </p:cNvSpPr>
          <p:nvPr>
            <p:ph type="body" sz="quarter" idx="10"/>
          </p:nvPr>
        </p:nvSpPr>
        <p:spPr/>
        <p:txBody>
          <a:bodyPr/>
          <a:lstStyle/>
          <a:p>
            <a:pPr algn="just"/>
            <a:r>
              <a:rPr lang="en-US" b="1" i="0" dirty="0">
                <a:solidFill>
                  <a:schemeClr val="accent1"/>
                </a:solidFill>
                <a:effectLst/>
              </a:rPr>
              <a:t>Slides 29 - 32</a:t>
            </a:r>
            <a:endParaRPr lang="en-US" i="0" dirty="0">
              <a:solidFill>
                <a:schemeClr val="accent1"/>
              </a:solidFill>
              <a:effectLst/>
            </a:endParaRPr>
          </a:p>
          <a:p>
            <a:pPr marL="342900" indent="-342900" algn="just">
              <a:buFont typeface="+mj-lt"/>
              <a:buAutoNum type="arabicPeriod"/>
            </a:pPr>
            <a:r>
              <a:rPr lang="en-US" b="1" i="0" dirty="0">
                <a:solidFill>
                  <a:schemeClr val="accent1"/>
                </a:solidFill>
                <a:effectLst/>
              </a:rPr>
              <a:t>Game Objective</a:t>
            </a:r>
            <a:r>
              <a:rPr lang="en-US" b="1" dirty="0">
                <a:solidFill>
                  <a:schemeClr val="accent1"/>
                </a:solidFill>
              </a:rPr>
              <a:t>:</a:t>
            </a:r>
            <a:endParaRPr lang="en-US" b="1" i="0" dirty="0">
              <a:solidFill>
                <a:schemeClr val="accent1"/>
              </a:solidFill>
              <a:effectLst/>
            </a:endParaRPr>
          </a:p>
          <a:p>
            <a:pPr marL="800100" lvl="1" indent="-342900" algn="just">
              <a:buFont typeface="Arial" panose="020B0604020202020204" pitchFamily="34" charset="0"/>
              <a:buChar char="•"/>
            </a:pPr>
            <a:r>
              <a:rPr lang="en-US" b="0" i="0" dirty="0">
                <a:solidFill>
                  <a:srgbClr val="374151"/>
                </a:solidFill>
                <a:effectLst/>
              </a:rPr>
              <a:t>The goal is to be the first team to secure 2 sequences on the board, a sequence consists of 4 chips of the same color.</a:t>
            </a:r>
          </a:p>
          <a:p>
            <a:pPr marL="800100" lvl="1" indent="-342900" algn="just">
              <a:buFont typeface="Arial" panose="020B0604020202020204" pitchFamily="34" charset="0"/>
              <a:buChar char="•"/>
            </a:pPr>
            <a:r>
              <a:rPr lang="en-US" dirty="0">
                <a:solidFill>
                  <a:srgbClr val="374151"/>
                </a:solidFill>
              </a:rPr>
              <a:t>Achieve a sequence by aligning 4 chips either horizontally, vertically, or diagonally on the board.</a:t>
            </a: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lvl="1" algn="just"/>
            <a:endParaRPr lang="en-US" dirty="0">
              <a:solidFill>
                <a:srgbClr val="374151"/>
              </a:solidFill>
            </a:endParaRPr>
          </a:p>
          <a:p>
            <a:pPr lvl="1" algn="just"/>
            <a:endParaRPr lang="en-US" dirty="0">
              <a:solidFill>
                <a:srgbClr val="374151"/>
              </a:solidFill>
            </a:endParaRPr>
          </a:p>
          <a:p>
            <a:pPr lvl="1" algn="just"/>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r>
              <a:rPr lang="en-US" dirty="0">
                <a:solidFill>
                  <a:srgbClr val="374151"/>
                </a:solidFill>
              </a:rPr>
              <a:t>Participants are allowed to overlap sequences, but they can have only one shared chip between the two sequences. </a:t>
            </a: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457200" lvl="1" algn="just"/>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r>
              <a:rPr lang="en-US" dirty="0">
                <a:solidFill>
                  <a:srgbClr val="374151"/>
                </a:solidFill>
              </a:rPr>
              <a:t>The four corners of the board as free spaces, that teams can utilize to form sequence.</a:t>
            </a:r>
          </a:p>
          <a:p>
            <a:pPr algn="just"/>
            <a:endParaRPr lang="en-AE" dirty="0"/>
          </a:p>
        </p:txBody>
      </p:sp>
      <p:grpSp>
        <p:nvGrpSpPr>
          <p:cNvPr id="9" name="Group 8">
            <a:extLst>
              <a:ext uri="{FF2B5EF4-FFF2-40B4-BE49-F238E27FC236}">
                <a16:creationId xmlns:a16="http://schemas.microsoft.com/office/drawing/2014/main" id="{500C59BA-136E-81C8-6D11-55D36C178626}"/>
              </a:ext>
            </a:extLst>
          </p:cNvPr>
          <p:cNvGrpSpPr/>
          <p:nvPr/>
        </p:nvGrpSpPr>
        <p:grpSpPr>
          <a:xfrm>
            <a:off x="1320800" y="4505106"/>
            <a:ext cx="4216400" cy="1336052"/>
            <a:chOff x="1320800" y="4284974"/>
            <a:chExt cx="4216400" cy="1336052"/>
          </a:xfrm>
        </p:grpSpPr>
        <p:grpSp>
          <p:nvGrpSpPr>
            <p:cNvPr id="7" name="Group 6">
              <a:extLst>
                <a:ext uri="{FF2B5EF4-FFF2-40B4-BE49-F238E27FC236}">
                  <a16:creationId xmlns:a16="http://schemas.microsoft.com/office/drawing/2014/main" id="{1747BC4A-3A80-3415-98E0-E381E48A1468}"/>
                </a:ext>
              </a:extLst>
            </p:cNvPr>
            <p:cNvGrpSpPr/>
            <p:nvPr/>
          </p:nvGrpSpPr>
          <p:grpSpPr>
            <a:xfrm>
              <a:off x="2927336" y="4284974"/>
              <a:ext cx="1003328" cy="1333301"/>
              <a:chOff x="2903707" y="4284974"/>
              <a:chExt cx="1003328" cy="1333301"/>
            </a:xfrm>
          </p:grpSpPr>
          <p:grpSp>
            <p:nvGrpSpPr>
              <p:cNvPr id="59" name="Group 58">
                <a:extLst>
                  <a:ext uri="{FF2B5EF4-FFF2-40B4-BE49-F238E27FC236}">
                    <a16:creationId xmlns:a16="http://schemas.microsoft.com/office/drawing/2014/main" id="{9C987B83-941A-3839-301D-1B336C5A37B4}"/>
                  </a:ext>
                </a:extLst>
              </p:cNvPr>
              <p:cNvGrpSpPr/>
              <p:nvPr/>
            </p:nvGrpSpPr>
            <p:grpSpPr>
              <a:xfrm>
                <a:off x="3342730" y="4284974"/>
                <a:ext cx="178924" cy="1036051"/>
                <a:chOff x="9783921" y="4319303"/>
                <a:chExt cx="309847" cy="1516817"/>
              </a:xfrm>
              <a:solidFill>
                <a:schemeClr val="accent3"/>
              </a:solidFill>
            </p:grpSpPr>
            <p:sp>
              <p:nvSpPr>
                <p:cNvPr id="68" name="Oval 67">
                  <a:extLst>
                    <a:ext uri="{FF2B5EF4-FFF2-40B4-BE49-F238E27FC236}">
                      <a16:creationId xmlns:a16="http://schemas.microsoft.com/office/drawing/2014/main" id="{0D7AC975-0182-5EB8-96CE-53F86C96715F}"/>
                    </a:ext>
                  </a:extLst>
                </p:cNvPr>
                <p:cNvSpPr/>
                <p:nvPr/>
              </p:nvSpPr>
              <p:spPr>
                <a:xfrm>
                  <a:off x="9783921" y="431930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Oval 68">
                  <a:extLst>
                    <a:ext uri="{FF2B5EF4-FFF2-40B4-BE49-F238E27FC236}">
                      <a16:creationId xmlns:a16="http://schemas.microsoft.com/office/drawing/2014/main" id="{E42ABAB5-F650-2A25-C8C8-6E52D1B3F00E}"/>
                    </a:ext>
                  </a:extLst>
                </p:cNvPr>
                <p:cNvSpPr/>
                <p:nvPr/>
              </p:nvSpPr>
              <p:spPr>
                <a:xfrm>
                  <a:off x="9783921" y="473397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0" name="Oval 69">
                  <a:extLst>
                    <a:ext uri="{FF2B5EF4-FFF2-40B4-BE49-F238E27FC236}">
                      <a16:creationId xmlns:a16="http://schemas.microsoft.com/office/drawing/2014/main" id="{162424E2-E435-CFE9-F5D0-92AD0E9FDADF}"/>
                    </a:ext>
                  </a:extLst>
                </p:cNvPr>
                <p:cNvSpPr/>
                <p:nvPr/>
              </p:nvSpPr>
              <p:spPr>
                <a:xfrm>
                  <a:off x="9783921" y="514864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1" name="Oval 70">
                  <a:extLst>
                    <a:ext uri="{FF2B5EF4-FFF2-40B4-BE49-F238E27FC236}">
                      <a16:creationId xmlns:a16="http://schemas.microsoft.com/office/drawing/2014/main" id="{4A394362-BB2A-C6C6-1BBE-5A073000BA16}"/>
                    </a:ext>
                  </a:extLst>
                </p:cNvPr>
                <p:cNvSpPr/>
                <p:nvPr/>
              </p:nvSpPr>
              <p:spPr>
                <a:xfrm>
                  <a:off x="9783921" y="552627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1" name="TextBox 60">
                <a:extLst>
                  <a:ext uri="{FF2B5EF4-FFF2-40B4-BE49-F238E27FC236}">
                    <a16:creationId xmlns:a16="http://schemas.microsoft.com/office/drawing/2014/main" id="{2B3A0CE7-BECA-802E-E270-C8D436427A3A}"/>
                  </a:ext>
                </a:extLst>
              </p:cNvPr>
              <p:cNvSpPr txBox="1"/>
              <p:nvPr/>
            </p:nvSpPr>
            <p:spPr>
              <a:xfrm>
                <a:off x="2903707" y="5341276"/>
                <a:ext cx="1003328" cy="276999"/>
              </a:xfrm>
              <a:prstGeom prst="rect">
                <a:avLst/>
              </a:prstGeom>
              <a:solidFill>
                <a:schemeClr val="bg1"/>
              </a:solidFill>
            </p:spPr>
            <p:txBody>
              <a:bodyPr wrap="square">
                <a:spAutoFit/>
              </a:bodyPr>
              <a:lstStyle/>
              <a:p>
                <a:pPr algn="ctr"/>
                <a:r>
                  <a:rPr lang="en-US" sz="1200" b="1" i="0" dirty="0">
                    <a:solidFill>
                      <a:srgbClr val="131313"/>
                    </a:solidFill>
                    <a:effectLst>
                      <a:outerShdw blurRad="38100" dist="38100" dir="2700000" algn="tl">
                        <a:srgbClr val="000000">
                          <a:alpha val="43137"/>
                        </a:srgbClr>
                      </a:outerShdw>
                    </a:effectLst>
                    <a:latin typeface="Roboto" panose="02000000000000000000" pitchFamily="2" charset="0"/>
                  </a:rPr>
                  <a:t>vertically</a:t>
                </a:r>
                <a:endParaRPr lang="en-US" sz="1200" b="1" dirty="0">
                  <a:effectLst>
                    <a:outerShdw blurRad="38100" dist="38100" dir="2700000" algn="tl">
                      <a:srgbClr val="000000">
                        <a:alpha val="43137"/>
                      </a:srgbClr>
                    </a:outerShdw>
                  </a:effectLst>
                </a:endParaRPr>
              </a:p>
            </p:txBody>
          </p:sp>
        </p:grpSp>
        <p:grpSp>
          <p:nvGrpSpPr>
            <p:cNvPr id="6" name="Group 5">
              <a:extLst>
                <a:ext uri="{FF2B5EF4-FFF2-40B4-BE49-F238E27FC236}">
                  <a16:creationId xmlns:a16="http://schemas.microsoft.com/office/drawing/2014/main" id="{1495F999-F69F-719F-F243-63CBC910583D}"/>
                </a:ext>
              </a:extLst>
            </p:cNvPr>
            <p:cNvGrpSpPr/>
            <p:nvPr/>
          </p:nvGrpSpPr>
          <p:grpSpPr>
            <a:xfrm>
              <a:off x="4533872" y="4341475"/>
              <a:ext cx="1003328" cy="1276800"/>
              <a:chOff x="4533872" y="4341475"/>
              <a:chExt cx="1003328" cy="1276800"/>
            </a:xfrm>
          </p:grpSpPr>
          <p:grpSp>
            <p:nvGrpSpPr>
              <p:cNvPr id="60" name="Group 59">
                <a:extLst>
                  <a:ext uri="{FF2B5EF4-FFF2-40B4-BE49-F238E27FC236}">
                    <a16:creationId xmlns:a16="http://schemas.microsoft.com/office/drawing/2014/main" id="{7D0A2103-1282-9862-56E0-A7B36BACC111}"/>
                  </a:ext>
                </a:extLst>
              </p:cNvPr>
              <p:cNvGrpSpPr/>
              <p:nvPr/>
            </p:nvGrpSpPr>
            <p:grpSpPr>
              <a:xfrm>
                <a:off x="4680654" y="4341475"/>
                <a:ext cx="709763" cy="922181"/>
                <a:chOff x="10093767" y="4629150"/>
                <a:chExt cx="1229114" cy="1350106"/>
              </a:xfrm>
              <a:solidFill>
                <a:schemeClr val="accent3"/>
              </a:solidFill>
            </p:grpSpPr>
            <p:sp>
              <p:nvSpPr>
                <p:cNvPr id="64" name="Oval 63">
                  <a:extLst>
                    <a:ext uri="{FF2B5EF4-FFF2-40B4-BE49-F238E27FC236}">
                      <a16:creationId xmlns:a16="http://schemas.microsoft.com/office/drawing/2014/main" id="{3763C056-4AB1-F929-A2C8-1831EA086A72}"/>
                    </a:ext>
                  </a:extLst>
                </p:cNvPr>
                <p:cNvSpPr/>
                <p:nvPr/>
              </p:nvSpPr>
              <p:spPr>
                <a:xfrm>
                  <a:off x="11013034" y="4629150"/>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3FEC768C-6806-4CAA-D553-EF3C8280CB33}"/>
                    </a:ext>
                  </a:extLst>
                </p:cNvPr>
                <p:cNvSpPr/>
                <p:nvPr/>
              </p:nvSpPr>
              <p:spPr>
                <a:xfrm>
                  <a:off x="10724273" y="4981071"/>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6" name="Oval 65">
                  <a:extLst>
                    <a:ext uri="{FF2B5EF4-FFF2-40B4-BE49-F238E27FC236}">
                      <a16:creationId xmlns:a16="http://schemas.microsoft.com/office/drawing/2014/main" id="{13A01C15-19B5-5C34-4544-01A81646C634}"/>
                    </a:ext>
                  </a:extLst>
                </p:cNvPr>
                <p:cNvSpPr/>
                <p:nvPr/>
              </p:nvSpPr>
              <p:spPr>
                <a:xfrm>
                  <a:off x="10414426" y="5301256"/>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Oval 66">
                  <a:extLst>
                    <a:ext uri="{FF2B5EF4-FFF2-40B4-BE49-F238E27FC236}">
                      <a16:creationId xmlns:a16="http://schemas.microsoft.com/office/drawing/2014/main" id="{BDF82561-FBE2-56DF-B095-13B6DAA61DB0}"/>
                    </a:ext>
                  </a:extLst>
                </p:cNvPr>
                <p:cNvSpPr/>
                <p:nvPr/>
              </p:nvSpPr>
              <p:spPr>
                <a:xfrm>
                  <a:off x="10093767" y="5669409"/>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2" name="TextBox 61">
                <a:extLst>
                  <a:ext uri="{FF2B5EF4-FFF2-40B4-BE49-F238E27FC236}">
                    <a16:creationId xmlns:a16="http://schemas.microsoft.com/office/drawing/2014/main" id="{6A80D17D-E99F-2252-63B1-BBAAD706CE0A}"/>
                  </a:ext>
                </a:extLst>
              </p:cNvPr>
              <p:cNvSpPr txBox="1"/>
              <p:nvPr/>
            </p:nvSpPr>
            <p:spPr>
              <a:xfrm>
                <a:off x="4533872" y="5341276"/>
                <a:ext cx="1003328" cy="276999"/>
              </a:xfrm>
              <a:prstGeom prst="rect">
                <a:avLst/>
              </a:prstGeom>
              <a:solidFill>
                <a:schemeClr val="bg1"/>
              </a:solidFill>
            </p:spPr>
            <p:txBody>
              <a:bodyPr wrap="square">
                <a:spAutoFit/>
              </a:bodyPr>
              <a:lstStyle/>
              <a:p>
                <a:pPr algn="ctr"/>
                <a:r>
                  <a:rPr lang="en-US" sz="1200" b="1" i="0" dirty="0">
                    <a:solidFill>
                      <a:srgbClr val="131313"/>
                    </a:solidFill>
                    <a:effectLst>
                      <a:outerShdw blurRad="38100" dist="38100" dir="2700000" algn="tl">
                        <a:srgbClr val="000000">
                          <a:alpha val="43137"/>
                        </a:srgbClr>
                      </a:outerShdw>
                    </a:effectLst>
                    <a:latin typeface="Roboto" panose="02000000000000000000" pitchFamily="2" charset="0"/>
                  </a:rPr>
                  <a:t>diagonally</a:t>
                </a:r>
                <a:endParaRPr lang="en-US" sz="1200" b="1" dirty="0">
                  <a:effectLst>
                    <a:outerShdw blurRad="38100" dist="38100" dir="2700000" algn="tl">
                      <a:srgbClr val="000000">
                        <a:alpha val="43137"/>
                      </a:srgbClr>
                    </a:outerShdw>
                  </a:effectLst>
                </a:endParaRPr>
              </a:p>
            </p:txBody>
          </p:sp>
        </p:grpSp>
        <p:grpSp>
          <p:nvGrpSpPr>
            <p:cNvPr id="8" name="Group 7">
              <a:extLst>
                <a:ext uri="{FF2B5EF4-FFF2-40B4-BE49-F238E27FC236}">
                  <a16:creationId xmlns:a16="http://schemas.microsoft.com/office/drawing/2014/main" id="{99907961-470F-C728-759F-A2C864046EA8}"/>
                </a:ext>
              </a:extLst>
            </p:cNvPr>
            <p:cNvGrpSpPr/>
            <p:nvPr/>
          </p:nvGrpSpPr>
          <p:grpSpPr>
            <a:xfrm>
              <a:off x="1320800" y="4759112"/>
              <a:ext cx="1003328" cy="861914"/>
              <a:chOff x="1320800" y="4759112"/>
              <a:chExt cx="1003328" cy="861914"/>
            </a:xfrm>
          </p:grpSpPr>
          <p:grpSp>
            <p:nvGrpSpPr>
              <p:cNvPr id="58" name="Group 57">
                <a:extLst>
                  <a:ext uri="{FF2B5EF4-FFF2-40B4-BE49-F238E27FC236}">
                    <a16:creationId xmlns:a16="http://schemas.microsoft.com/office/drawing/2014/main" id="{2E21461C-BCE0-833A-6CB4-E12A843169FE}"/>
                  </a:ext>
                </a:extLst>
              </p:cNvPr>
              <p:cNvGrpSpPr/>
              <p:nvPr/>
            </p:nvGrpSpPr>
            <p:grpSpPr>
              <a:xfrm>
                <a:off x="1351329" y="4759112"/>
                <a:ext cx="939868" cy="211639"/>
                <a:chOff x="7164767" y="4319303"/>
                <a:chExt cx="1627593" cy="309847"/>
              </a:xfrm>
              <a:solidFill>
                <a:schemeClr val="accent3"/>
              </a:solidFill>
            </p:grpSpPr>
            <p:sp>
              <p:nvSpPr>
                <p:cNvPr id="72" name="Oval 71">
                  <a:extLst>
                    <a:ext uri="{FF2B5EF4-FFF2-40B4-BE49-F238E27FC236}">
                      <a16:creationId xmlns:a16="http://schemas.microsoft.com/office/drawing/2014/main" id="{290924CB-DC65-2716-B69A-2D823D334936}"/>
                    </a:ext>
                  </a:extLst>
                </p:cNvPr>
                <p:cNvSpPr/>
                <p:nvPr/>
              </p:nvSpPr>
              <p:spPr>
                <a:xfrm>
                  <a:off x="7164767" y="431930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Oval 72">
                  <a:extLst>
                    <a:ext uri="{FF2B5EF4-FFF2-40B4-BE49-F238E27FC236}">
                      <a16:creationId xmlns:a16="http://schemas.microsoft.com/office/drawing/2014/main" id="{33BFFEE5-ACFF-5A5F-26E6-626AC63C017A}"/>
                    </a:ext>
                  </a:extLst>
                </p:cNvPr>
                <p:cNvSpPr/>
                <p:nvPr/>
              </p:nvSpPr>
              <p:spPr>
                <a:xfrm>
                  <a:off x="7587148" y="431930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4" name="Oval 73">
                  <a:extLst>
                    <a:ext uri="{FF2B5EF4-FFF2-40B4-BE49-F238E27FC236}">
                      <a16:creationId xmlns:a16="http://schemas.microsoft.com/office/drawing/2014/main" id="{BB20E91A-5A00-93E3-F3AA-D161E145AED1}"/>
                    </a:ext>
                  </a:extLst>
                </p:cNvPr>
                <p:cNvSpPr/>
                <p:nvPr/>
              </p:nvSpPr>
              <p:spPr>
                <a:xfrm>
                  <a:off x="8016139" y="431930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5" name="Oval 74">
                  <a:extLst>
                    <a:ext uri="{FF2B5EF4-FFF2-40B4-BE49-F238E27FC236}">
                      <a16:creationId xmlns:a16="http://schemas.microsoft.com/office/drawing/2014/main" id="{DFF37A4E-9968-2D0E-EBC4-B639BFD120D6}"/>
                    </a:ext>
                  </a:extLst>
                </p:cNvPr>
                <p:cNvSpPr/>
                <p:nvPr/>
              </p:nvSpPr>
              <p:spPr>
                <a:xfrm>
                  <a:off x="8482513" y="4319303"/>
                  <a:ext cx="309847" cy="30984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3" name="TextBox 62">
                <a:extLst>
                  <a:ext uri="{FF2B5EF4-FFF2-40B4-BE49-F238E27FC236}">
                    <a16:creationId xmlns:a16="http://schemas.microsoft.com/office/drawing/2014/main" id="{60AD0CC6-94E3-382D-AD8E-B04CCB7E28AC}"/>
                  </a:ext>
                </a:extLst>
              </p:cNvPr>
              <p:cNvSpPr txBox="1"/>
              <p:nvPr/>
            </p:nvSpPr>
            <p:spPr>
              <a:xfrm>
                <a:off x="1320800" y="5344027"/>
                <a:ext cx="1003328" cy="276999"/>
              </a:xfrm>
              <a:prstGeom prst="rect">
                <a:avLst/>
              </a:prstGeom>
              <a:solidFill>
                <a:schemeClr val="bg1"/>
              </a:solidFill>
            </p:spPr>
            <p:txBody>
              <a:bodyPr wrap="square">
                <a:spAutoFit/>
              </a:bodyPr>
              <a:lstStyle/>
              <a:p>
                <a:pPr algn="ctr"/>
                <a:r>
                  <a:rPr lang="en-US" sz="1200" b="1" i="0" dirty="0">
                    <a:solidFill>
                      <a:srgbClr val="131313"/>
                    </a:solidFill>
                    <a:effectLst>
                      <a:outerShdw blurRad="38100" dist="38100" dir="2700000" algn="tl">
                        <a:srgbClr val="000000">
                          <a:alpha val="43137"/>
                        </a:srgbClr>
                      </a:outerShdw>
                    </a:effectLst>
                    <a:latin typeface="Roboto" panose="02000000000000000000" pitchFamily="2" charset="0"/>
                  </a:rPr>
                  <a:t>horizontally</a:t>
                </a:r>
                <a:endParaRPr lang="en-US" sz="1200" b="1" dirty="0">
                  <a:effectLst>
                    <a:outerShdw blurRad="38100" dist="38100" dir="2700000" algn="tl">
                      <a:srgbClr val="000000">
                        <a:alpha val="43137"/>
                      </a:srgbClr>
                    </a:outerShdw>
                  </a:effectLst>
                </a:endParaRPr>
              </a:p>
            </p:txBody>
          </p:sp>
        </p:grpSp>
      </p:grpSp>
      <p:grpSp>
        <p:nvGrpSpPr>
          <p:cNvPr id="76" name="Group 75">
            <a:extLst>
              <a:ext uri="{FF2B5EF4-FFF2-40B4-BE49-F238E27FC236}">
                <a16:creationId xmlns:a16="http://schemas.microsoft.com/office/drawing/2014/main" id="{A3C88DB2-C54A-4D15-5A19-CF19D347ACD8}"/>
              </a:ext>
            </a:extLst>
          </p:cNvPr>
          <p:cNvGrpSpPr/>
          <p:nvPr/>
        </p:nvGrpSpPr>
        <p:grpSpPr>
          <a:xfrm>
            <a:off x="2864695" y="6990728"/>
            <a:ext cx="1003328" cy="991533"/>
            <a:chOff x="9149267" y="797053"/>
            <a:chExt cx="1627594" cy="1516817"/>
          </a:xfrm>
          <a:solidFill>
            <a:schemeClr val="accent3"/>
          </a:solidFill>
        </p:grpSpPr>
        <p:grpSp>
          <p:nvGrpSpPr>
            <p:cNvPr id="77" name="Group 76">
              <a:extLst>
                <a:ext uri="{FF2B5EF4-FFF2-40B4-BE49-F238E27FC236}">
                  <a16:creationId xmlns:a16="http://schemas.microsoft.com/office/drawing/2014/main" id="{23BFC2DF-97FF-2FFE-FE9D-CD4C30BFE784}"/>
                </a:ext>
              </a:extLst>
            </p:cNvPr>
            <p:cNvGrpSpPr/>
            <p:nvPr/>
          </p:nvGrpSpPr>
          <p:grpSpPr>
            <a:xfrm>
              <a:off x="9149267" y="1998532"/>
              <a:ext cx="1627593" cy="309847"/>
              <a:chOff x="7164767" y="4319303"/>
              <a:chExt cx="1627593" cy="309847"/>
            </a:xfrm>
            <a:grpFill/>
          </p:grpSpPr>
          <p:sp>
            <p:nvSpPr>
              <p:cNvPr id="83" name="Oval 82">
                <a:extLst>
                  <a:ext uri="{FF2B5EF4-FFF2-40B4-BE49-F238E27FC236}">
                    <a16:creationId xmlns:a16="http://schemas.microsoft.com/office/drawing/2014/main" id="{E90198FF-26FF-D71E-8F72-90EB90D80E45}"/>
                  </a:ext>
                </a:extLst>
              </p:cNvPr>
              <p:cNvSpPr/>
              <p:nvPr/>
            </p:nvSpPr>
            <p:spPr>
              <a:xfrm>
                <a:off x="7164767" y="431930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CD34E8B5-FB56-EF8A-195E-63E1FB9ED37A}"/>
                  </a:ext>
                </a:extLst>
              </p:cNvPr>
              <p:cNvSpPr/>
              <p:nvPr/>
            </p:nvSpPr>
            <p:spPr>
              <a:xfrm>
                <a:off x="7587148" y="431930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B6106F20-4679-28A2-B496-DA85005A20EC}"/>
                  </a:ext>
                </a:extLst>
              </p:cNvPr>
              <p:cNvSpPr/>
              <p:nvPr/>
            </p:nvSpPr>
            <p:spPr>
              <a:xfrm>
                <a:off x="8016139" y="431930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4E0F285-65C5-2771-8A03-E54A94F1BCCD}"/>
                  </a:ext>
                </a:extLst>
              </p:cNvPr>
              <p:cNvSpPr/>
              <p:nvPr/>
            </p:nvSpPr>
            <p:spPr>
              <a:xfrm>
                <a:off x="8482513" y="431930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nvGrpSpPr>
            <p:cNvPr id="78" name="Group 77">
              <a:extLst>
                <a:ext uri="{FF2B5EF4-FFF2-40B4-BE49-F238E27FC236}">
                  <a16:creationId xmlns:a16="http://schemas.microsoft.com/office/drawing/2014/main" id="{36CA70EE-082D-0229-6399-C0209843FAA4}"/>
                </a:ext>
              </a:extLst>
            </p:cNvPr>
            <p:cNvGrpSpPr/>
            <p:nvPr/>
          </p:nvGrpSpPr>
          <p:grpSpPr>
            <a:xfrm>
              <a:off x="10467014" y="797053"/>
              <a:ext cx="309847" cy="1516817"/>
              <a:chOff x="9783921" y="4319303"/>
              <a:chExt cx="309847" cy="1516817"/>
            </a:xfrm>
            <a:grpFill/>
          </p:grpSpPr>
          <p:sp>
            <p:nvSpPr>
              <p:cNvPr id="79" name="Oval 78">
                <a:extLst>
                  <a:ext uri="{FF2B5EF4-FFF2-40B4-BE49-F238E27FC236}">
                    <a16:creationId xmlns:a16="http://schemas.microsoft.com/office/drawing/2014/main" id="{4A6113EE-2A7A-8BEC-E929-3219B284F46F}"/>
                  </a:ext>
                </a:extLst>
              </p:cNvPr>
              <p:cNvSpPr/>
              <p:nvPr/>
            </p:nvSpPr>
            <p:spPr>
              <a:xfrm>
                <a:off x="9783921" y="431930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20A13D7C-9DB4-83BF-91C6-FC9DB90A0D92}"/>
                  </a:ext>
                </a:extLst>
              </p:cNvPr>
              <p:cNvSpPr/>
              <p:nvPr/>
            </p:nvSpPr>
            <p:spPr>
              <a:xfrm>
                <a:off x="9783921" y="473397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6E5D26E3-81E6-737F-0A90-BE578D47C866}"/>
                  </a:ext>
                </a:extLst>
              </p:cNvPr>
              <p:cNvSpPr/>
              <p:nvPr/>
            </p:nvSpPr>
            <p:spPr>
              <a:xfrm>
                <a:off x="9783921" y="5148643"/>
                <a:ext cx="309847" cy="30984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8D287B55-CF24-EF19-2A7C-E245A35BBC72}"/>
                  </a:ext>
                </a:extLst>
              </p:cNvPr>
              <p:cNvSpPr/>
              <p:nvPr/>
            </p:nvSpPr>
            <p:spPr>
              <a:xfrm>
                <a:off x="9783921" y="5526273"/>
                <a:ext cx="309847" cy="309847"/>
              </a:xfrm>
              <a:prstGeom prst="ellipse">
                <a:avLst/>
              </a:prstGeom>
              <a:grp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6BA7B10D-05B4-EC87-BCA4-EA18A5A2F6AE}"/>
              </a:ext>
            </a:extLst>
          </p:cNvPr>
          <p:cNvGrpSpPr/>
          <p:nvPr/>
        </p:nvGrpSpPr>
        <p:grpSpPr>
          <a:xfrm>
            <a:off x="4317786" y="8811150"/>
            <a:ext cx="1632841" cy="942270"/>
            <a:chOff x="9423400" y="7211131"/>
            <a:chExt cx="1632841" cy="942270"/>
          </a:xfrm>
        </p:grpSpPr>
        <p:pic>
          <p:nvPicPr>
            <p:cNvPr id="92" name="Picture 91">
              <a:extLst>
                <a:ext uri="{FF2B5EF4-FFF2-40B4-BE49-F238E27FC236}">
                  <a16:creationId xmlns:a16="http://schemas.microsoft.com/office/drawing/2014/main" id="{AD1276B2-1989-91EC-4AB9-CD9F80C7539E}"/>
                </a:ext>
              </a:extLst>
            </p:cNvPr>
            <p:cNvPicPr>
              <a:picLocks noChangeAspect="1"/>
            </p:cNvPicPr>
            <p:nvPr/>
          </p:nvPicPr>
          <p:blipFill rotWithShape="1">
            <a:blip r:embed="rId2">
              <a:extLst>
                <a:ext uri="{28A0092B-C50C-407E-A947-70E740481C1C}">
                  <a14:useLocalDpi xmlns:a14="http://schemas.microsoft.com/office/drawing/2010/main" val="0"/>
                </a:ext>
              </a:extLst>
            </a:blip>
            <a:srcRect l="2207" t="-1630" r="3265" b="54873"/>
            <a:stretch/>
          </p:blipFill>
          <p:spPr>
            <a:xfrm>
              <a:off x="9423400" y="7211131"/>
              <a:ext cx="1632841" cy="942270"/>
            </a:xfrm>
            <a:prstGeom prst="rect">
              <a:avLst/>
            </a:prstGeom>
            <a:solidFill>
              <a:schemeClr val="accent3"/>
            </a:solidFill>
          </p:spPr>
        </p:pic>
        <p:sp>
          <p:nvSpPr>
            <p:cNvPr id="98" name="Oval 97">
              <a:extLst>
                <a:ext uri="{FF2B5EF4-FFF2-40B4-BE49-F238E27FC236}">
                  <a16:creationId xmlns:a16="http://schemas.microsoft.com/office/drawing/2014/main" id="{258B72AA-E6DF-72EB-1836-C619C407A994}"/>
                </a:ext>
              </a:extLst>
            </p:cNvPr>
            <p:cNvSpPr/>
            <p:nvPr/>
          </p:nvSpPr>
          <p:spPr>
            <a:xfrm>
              <a:off x="10008082" y="7293618"/>
              <a:ext cx="180000" cy="180000"/>
            </a:xfrm>
            <a:prstGeom prst="ellipse">
              <a:avLst/>
            </a:prstGeom>
            <a:solidFill>
              <a:schemeClr val="accent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9" name="Oval 98">
              <a:extLst>
                <a:ext uri="{FF2B5EF4-FFF2-40B4-BE49-F238E27FC236}">
                  <a16:creationId xmlns:a16="http://schemas.microsoft.com/office/drawing/2014/main" id="{2DF7C8D2-9347-ADA0-3C6D-E95A33F5E985}"/>
                </a:ext>
              </a:extLst>
            </p:cNvPr>
            <p:cNvSpPr/>
            <p:nvPr/>
          </p:nvSpPr>
          <p:spPr>
            <a:xfrm>
              <a:off x="10308040" y="7293618"/>
              <a:ext cx="180000" cy="180000"/>
            </a:xfrm>
            <a:prstGeom prst="ellipse">
              <a:avLst/>
            </a:prstGeom>
            <a:solidFill>
              <a:schemeClr val="accent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00" name="Oval 99">
              <a:extLst>
                <a:ext uri="{FF2B5EF4-FFF2-40B4-BE49-F238E27FC236}">
                  <a16:creationId xmlns:a16="http://schemas.microsoft.com/office/drawing/2014/main" id="{BCEF0E29-3F1C-A710-81FC-93DD86056DD0}"/>
                </a:ext>
              </a:extLst>
            </p:cNvPr>
            <p:cNvSpPr/>
            <p:nvPr/>
          </p:nvSpPr>
          <p:spPr>
            <a:xfrm>
              <a:off x="10622544" y="7293618"/>
              <a:ext cx="180000" cy="180000"/>
            </a:xfrm>
            <a:prstGeom prst="ellipse">
              <a:avLst/>
            </a:prstGeom>
            <a:solidFill>
              <a:schemeClr val="accent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5" name="Slide Number Placeholder 4">
            <a:extLst>
              <a:ext uri="{FF2B5EF4-FFF2-40B4-BE49-F238E27FC236}">
                <a16:creationId xmlns:a16="http://schemas.microsoft.com/office/drawing/2014/main" id="{80F716C1-80EF-3140-CE0B-AB24BB77AA2C}"/>
              </a:ext>
            </a:extLst>
          </p:cNvPr>
          <p:cNvSpPr>
            <a:spLocks noGrp="1"/>
          </p:cNvSpPr>
          <p:nvPr>
            <p:ph type="sldNum" sz="quarter" idx="4"/>
          </p:nvPr>
        </p:nvSpPr>
        <p:spPr/>
        <p:txBody>
          <a:bodyPr/>
          <a:lstStyle/>
          <a:p>
            <a:fld id="{ECCA700A-217A-43F9-BFCD-AFE4E0CB23D7}" type="slidenum">
              <a:rPr lang="en-US" smtClean="0"/>
              <a:pPr/>
              <a:t>26</a:t>
            </a:fld>
            <a:endParaRPr lang="en-US"/>
          </a:p>
        </p:txBody>
      </p:sp>
    </p:spTree>
    <p:extLst>
      <p:ext uri="{BB962C8B-B14F-4D97-AF65-F5344CB8AC3E}">
        <p14:creationId xmlns:p14="http://schemas.microsoft.com/office/powerpoint/2010/main" val="269019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A43F-86BD-6D5C-E442-13D9050DAABF}"/>
              </a:ext>
            </a:extLst>
          </p:cNvPr>
          <p:cNvSpPr>
            <a:spLocks noGrp="1"/>
          </p:cNvSpPr>
          <p:nvPr>
            <p:ph type="ctrTitle"/>
          </p:nvPr>
        </p:nvSpPr>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4FF3B672-972F-99DF-8F4F-9A23E0647E05}"/>
              </a:ext>
            </a:extLst>
          </p:cNvPr>
          <p:cNvSpPr>
            <a:spLocks noGrp="1"/>
          </p:cNvSpPr>
          <p:nvPr>
            <p:ph type="subTitle" idx="1"/>
          </p:nvPr>
        </p:nvSpPr>
        <p:spPr/>
        <p:txBody>
          <a:bodyPr/>
          <a:lstStyle/>
          <a:p>
            <a:r>
              <a:rPr lang="en-US" dirty="0"/>
              <a:t>BEFORE YOU BEGIN!</a:t>
            </a:r>
            <a:endParaRPr lang="en-AE" dirty="0"/>
          </a:p>
        </p:txBody>
      </p:sp>
      <p:sp>
        <p:nvSpPr>
          <p:cNvPr id="4" name="Text Placeholder 3">
            <a:extLst>
              <a:ext uri="{FF2B5EF4-FFF2-40B4-BE49-F238E27FC236}">
                <a16:creationId xmlns:a16="http://schemas.microsoft.com/office/drawing/2014/main" id="{283E2EEC-10BD-DD6F-EDE0-D1754B2FAB78}"/>
              </a:ext>
            </a:extLst>
          </p:cNvPr>
          <p:cNvSpPr>
            <a:spLocks noGrp="1"/>
          </p:cNvSpPr>
          <p:nvPr>
            <p:ph type="body" sz="quarter" idx="10"/>
          </p:nvPr>
        </p:nvSpPr>
        <p:spPr/>
        <p:txBody>
          <a:bodyPr/>
          <a:lstStyle/>
          <a:p>
            <a:pPr algn="just"/>
            <a:r>
              <a:rPr lang="en-US" b="1" i="0" dirty="0">
                <a:solidFill>
                  <a:schemeClr val="accent1"/>
                </a:solidFill>
                <a:effectLst/>
              </a:rPr>
              <a:t>Slides 29 - 32</a:t>
            </a:r>
          </a:p>
          <a:p>
            <a:pPr marL="342900" indent="-342900" algn="just">
              <a:buFont typeface="+mj-lt"/>
              <a:buAutoNum type="arabicPeriod"/>
            </a:pPr>
            <a:r>
              <a:rPr lang="en-US" b="1" i="0" dirty="0">
                <a:solidFill>
                  <a:schemeClr val="accent1"/>
                </a:solidFill>
                <a:effectLst/>
              </a:rPr>
              <a:t>Turn-Taking Ritual:</a:t>
            </a:r>
          </a:p>
          <a:p>
            <a:pPr marL="800100" lvl="1" indent="-342900" algn="just">
              <a:buFont typeface="Arial" panose="020B0604020202020204" pitchFamily="34" charset="0"/>
              <a:buChar char="•"/>
            </a:pPr>
            <a:r>
              <a:rPr lang="en-US" b="0" i="0" dirty="0">
                <a:solidFill>
                  <a:srgbClr val="374151"/>
                </a:solidFill>
                <a:effectLst/>
              </a:rPr>
              <a:t>Start from the player to the left of the dealer and move clockwise, taking turns playing cards to each sub-team personal discard pile and placing your team's chip on the board.</a:t>
            </a:r>
          </a:p>
          <a:p>
            <a:pPr marL="342900" indent="-342900" algn="just">
              <a:buFont typeface="+mj-lt"/>
              <a:buAutoNum type="arabicPeriod" startAt="2"/>
            </a:pPr>
            <a:r>
              <a:rPr lang="en-US" b="1" i="0" dirty="0">
                <a:solidFill>
                  <a:schemeClr val="accent1"/>
                </a:solidFill>
                <a:effectLst/>
              </a:rPr>
              <a:t>Card Play and Chip Placement:</a:t>
            </a:r>
          </a:p>
          <a:p>
            <a:pPr marL="800100" lvl="1" indent="-342900" algn="just">
              <a:buFont typeface="Arial" panose="020B0604020202020204" pitchFamily="34" charset="0"/>
              <a:buChar char="•"/>
            </a:pPr>
            <a:r>
              <a:rPr lang="en-US" dirty="0">
                <a:solidFill>
                  <a:srgbClr val="374151"/>
                </a:solidFill>
              </a:rPr>
              <a:t>Each sub-team shall play the card to the board on one of two locations, placing your team's chip. </a:t>
            </a:r>
          </a:p>
          <a:p>
            <a:pPr marL="800100" lvl="1" indent="-342900" algn="just">
              <a:buFont typeface="Arial" panose="020B0604020202020204" pitchFamily="34" charset="0"/>
              <a:buChar char="•"/>
            </a:pPr>
            <a:r>
              <a:rPr lang="en-US" dirty="0">
                <a:solidFill>
                  <a:srgbClr val="374151"/>
                </a:solidFill>
              </a:rPr>
              <a:t>No stacking chips on occupied spaces!</a:t>
            </a: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endParaRPr lang="en-US" dirty="0">
              <a:solidFill>
                <a:srgbClr val="374151"/>
              </a:solidFill>
            </a:endParaRPr>
          </a:p>
          <a:p>
            <a:pPr marL="800100" lvl="1" indent="-342900" algn="just">
              <a:buFont typeface="Arial" panose="020B0604020202020204" pitchFamily="34" charset="0"/>
              <a:buChar char="•"/>
            </a:pPr>
            <a:r>
              <a:rPr lang="en-US" dirty="0">
                <a:solidFill>
                  <a:srgbClr val="374151"/>
                </a:solidFill>
              </a:rPr>
              <a:t>After the chip is placed, the participant shall draw a card promptly. If the participant forgets, they lose the chance to draw, facing the consequences with fewer cards in hand.</a:t>
            </a:r>
          </a:p>
          <a:p>
            <a:pPr marL="800100" lvl="1" indent="-342900" algn="just">
              <a:buFont typeface="Arial" panose="020B0604020202020204" pitchFamily="34" charset="0"/>
              <a:buChar char="•"/>
            </a:pPr>
            <a:endParaRPr lang="en-US" dirty="0">
              <a:solidFill>
                <a:srgbClr val="374151"/>
              </a:solidFill>
            </a:endParaRPr>
          </a:p>
          <a:p>
            <a:pPr algn="just"/>
            <a:endParaRPr lang="en-AE" dirty="0"/>
          </a:p>
        </p:txBody>
      </p:sp>
      <p:grpSp>
        <p:nvGrpSpPr>
          <p:cNvPr id="5" name="Group 4">
            <a:extLst>
              <a:ext uri="{FF2B5EF4-FFF2-40B4-BE49-F238E27FC236}">
                <a16:creationId xmlns:a16="http://schemas.microsoft.com/office/drawing/2014/main" id="{3B8DB1FE-C411-1109-080F-D3A54564F3D2}"/>
              </a:ext>
            </a:extLst>
          </p:cNvPr>
          <p:cNvGrpSpPr/>
          <p:nvPr/>
        </p:nvGrpSpPr>
        <p:grpSpPr>
          <a:xfrm>
            <a:off x="1068508" y="5290320"/>
            <a:ext cx="4969295" cy="2515820"/>
            <a:chOff x="7169662" y="2561599"/>
            <a:chExt cx="7969067" cy="4034530"/>
          </a:xfrm>
        </p:grpSpPr>
        <p:pic>
          <p:nvPicPr>
            <p:cNvPr id="6" name="Picture 5">
              <a:extLst>
                <a:ext uri="{FF2B5EF4-FFF2-40B4-BE49-F238E27FC236}">
                  <a16:creationId xmlns:a16="http://schemas.microsoft.com/office/drawing/2014/main" id="{CE3ACA66-5AC7-E8DA-51CE-AA22922E0A34}"/>
                </a:ext>
              </a:extLst>
            </p:cNvPr>
            <p:cNvPicPr>
              <a:picLocks noChangeAspect="1"/>
            </p:cNvPicPr>
            <p:nvPr/>
          </p:nvPicPr>
          <p:blipFill rotWithShape="1">
            <a:blip r:embed="rId2">
              <a:extLst>
                <a:ext uri="{28A0092B-C50C-407E-A947-70E740481C1C}">
                  <a14:useLocalDpi xmlns:a14="http://schemas.microsoft.com/office/drawing/2010/main" val="0"/>
                </a:ext>
              </a:extLst>
            </a:blip>
            <a:srcRect l="50387" t="3654" r="10530" b="60292"/>
            <a:stretch/>
          </p:blipFill>
          <p:spPr>
            <a:xfrm>
              <a:off x="12423430" y="3666315"/>
              <a:ext cx="2715299" cy="2813019"/>
            </a:xfrm>
            <a:prstGeom prst="rect">
              <a:avLst/>
            </a:prstGeom>
          </p:spPr>
        </p:pic>
        <p:sp>
          <p:nvSpPr>
            <p:cNvPr id="7" name="Oval 6">
              <a:extLst>
                <a:ext uri="{FF2B5EF4-FFF2-40B4-BE49-F238E27FC236}">
                  <a16:creationId xmlns:a16="http://schemas.microsoft.com/office/drawing/2014/main" id="{1807E376-6A43-CAA5-6FFE-8AE990F48E61}"/>
                </a:ext>
              </a:extLst>
            </p:cNvPr>
            <p:cNvSpPr/>
            <p:nvPr/>
          </p:nvSpPr>
          <p:spPr>
            <a:xfrm rot="16200000">
              <a:off x="14705630" y="6065724"/>
              <a:ext cx="288660" cy="288659"/>
            </a:xfrm>
            <a:prstGeom prst="ellipse">
              <a:avLst/>
            </a:prstGeom>
            <a:solidFill>
              <a:srgbClr val="31B987"/>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8" name="Picture 7">
              <a:extLst>
                <a:ext uri="{FF2B5EF4-FFF2-40B4-BE49-F238E27FC236}">
                  <a16:creationId xmlns:a16="http://schemas.microsoft.com/office/drawing/2014/main" id="{DDE5E251-AEDD-94FC-13BA-9DCB213370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69662" y="2561599"/>
              <a:ext cx="2715298" cy="4034530"/>
            </a:xfrm>
            <a:prstGeom prst="rect">
              <a:avLst/>
            </a:prstGeom>
          </p:spPr>
        </p:pic>
        <p:sp>
          <p:nvSpPr>
            <p:cNvPr id="9" name="Arrow: Right 8">
              <a:extLst>
                <a:ext uri="{FF2B5EF4-FFF2-40B4-BE49-F238E27FC236}">
                  <a16:creationId xmlns:a16="http://schemas.microsoft.com/office/drawing/2014/main" id="{6D783011-7288-5A44-9821-8032D373D7BF}"/>
                </a:ext>
              </a:extLst>
            </p:cNvPr>
            <p:cNvSpPr/>
            <p:nvPr/>
          </p:nvSpPr>
          <p:spPr>
            <a:xfrm rot="11824247" flipH="1">
              <a:off x="9543037" y="5303246"/>
              <a:ext cx="5165760" cy="234143"/>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F19448D7-94FA-259E-EBD0-C028E5D1132E}"/>
              </a:ext>
            </a:extLst>
          </p:cNvPr>
          <p:cNvSpPr>
            <a:spLocks noGrp="1"/>
          </p:cNvSpPr>
          <p:nvPr>
            <p:ph type="sldNum" sz="quarter" idx="4"/>
          </p:nvPr>
        </p:nvSpPr>
        <p:spPr/>
        <p:txBody>
          <a:bodyPr/>
          <a:lstStyle/>
          <a:p>
            <a:fld id="{ECCA700A-217A-43F9-BFCD-AFE4E0CB23D7}" type="slidenum">
              <a:rPr lang="en-US" smtClean="0"/>
              <a:pPr/>
              <a:t>27</a:t>
            </a:fld>
            <a:endParaRPr lang="en-US"/>
          </a:p>
        </p:txBody>
      </p:sp>
    </p:spTree>
    <p:extLst>
      <p:ext uri="{BB962C8B-B14F-4D97-AF65-F5344CB8AC3E}">
        <p14:creationId xmlns:p14="http://schemas.microsoft.com/office/powerpoint/2010/main" val="3659741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800D-C455-48FE-0FD6-4E37F894B96E}"/>
              </a:ext>
            </a:extLst>
          </p:cNvPr>
          <p:cNvSpPr>
            <a:spLocks noGrp="1"/>
          </p:cNvSpPr>
          <p:nvPr>
            <p:ph type="ctrTitle"/>
          </p:nvPr>
        </p:nvSpPr>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BE3B8451-8243-8577-CAF8-0D87F3D8C6D0}"/>
              </a:ext>
            </a:extLst>
          </p:cNvPr>
          <p:cNvSpPr>
            <a:spLocks noGrp="1"/>
          </p:cNvSpPr>
          <p:nvPr>
            <p:ph type="subTitle" idx="1"/>
          </p:nvPr>
        </p:nvSpPr>
        <p:spPr/>
        <p:txBody>
          <a:bodyPr/>
          <a:lstStyle/>
          <a:p>
            <a:r>
              <a:rPr lang="en-US" dirty="0"/>
              <a:t>BEFORE YOU BEGIN!</a:t>
            </a:r>
            <a:endParaRPr lang="en-AE" dirty="0"/>
          </a:p>
        </p:txBody>
      </p:sp>
      <p:sp>
        <p:nvSpPr>
          <p:cNvPr id="4" name="Text Placeholder 3">
            <a:extLst>
              <a:ext uri="{FF2B5EF4-FFF2-40B4-BE49-F238E27FC236}">
                <a16:creationId xmlns:a16="http://schemas.microsoft.com/office/drawing/2014/main" id="{84DAA503-AFE7-8CED-3503-ED789E834C00}"/>
              </a:ext>
            </a:extLst>
          </p:cNvPr>
          <p:cNvSpPr>
            <a:spLocks noGrp="1"/>
          </p:cNvSpPr>
          <p:nvPr>
            <p:ph type="body" sz="quarter" idx="10"/>
          </p:nvPr>
        </p:nvSpPr>
        <p:spPr/>
        <p:txBody>
          <a:bodyPr/>
          <a:lstStyle/>
          <a:p>
            <a:r>
              <a:rPr lang="en-US" b="1" i="0" dirty="0">
                <a:solidFill>
                  <a:schemeClr val="accent1"/>
                </a:solidFill>
                <a:effectLst/>
              </a:rPr>
              <a:t>Slides 29 - 32</a:t>
            </a:r>
          </a:p>
          <a:p>
            <a:pPr marL="342900" indent="-342900" algn="l">
              <a:buFont typeface="+mj-lt"/>
              <a:buAutoNum type="arabicPeriod" startAt="3"/>
            </a:pPr>
            <a:r>
              <a:rPr lang="en-US" b="1" i="0" dirty="0">
                <a:solidFill>
                  <a:schemeClr val="accent1"/>
                </a:solidFill>
                <a:effectLst/>
              </a:rPr>
              <a:t>Silent Precision:</a:t>
            </a:r>
            <a:endParaRPr lang="en-US" dirty="0">
              <a:solidFill>
                <a:srgbClr val="374151"/>
              </a:solidFill>
            </a:endParaRPr>
          </a:p>
          <a:p>
            <a:pPr marL="800100" lvl="1" indent="-342900">
              <a:buFont typeface="Arial" panose="020B0604020202020204" pitchFamily="34" charset="0"/>
              <a:buChar char="•"/>
            </a:pPr>
            <a:r>
              <a:rPr lang="en-US" dirty="0">
                <a:solidFill>
                  <a:srgbClr val="374151"/>
                </a:solidFill>
              </a:rPr>
              <a:t>No strategic talks allowed! If a teammate gives away sensitive information, ask them to discard one of their cards.</a:t>
            </a:r>
          </a:p>
          <a:p>
            <a:pPr marL="342900" indent="-342900" algn="l">
              <a:buFont typeface="+mj-lt"/>
              <a:buAutoNum type="arabicPeriod" startAt="4"/>
            </a:pPr>
            <a:r>
              <a:rPr lang="en-US" b="1" i="0" dirty="0">
                <a:solidFill>
                  <a:schemeClr val="accent1"/>
                </a:solidFill>
                <a:effectLst/>
              </a:rPr>
              <a:t>Deck Resurrection:</a:t>
            </a:r>
            <a:endParaRPr lang="en-US" dirty="0">
              <a:solidFill>
                <a:srgbClr val="374151"/>
              </a:solidFill>
            </a:endParaRPr>
          </a:p>
          <a:p>
            <a:pPr marL="800100" lvl="1" indent="-342900">
              <a:buFont typeface="Arial" panose="020B0604020202020204" pitchFamily="34" charset="0"/>
              <a:buChar char="•"/>
            </a:pPr>
            <a:r>
              <a:rPr lang="en-US" dirty="0">
                <a:solidFill>
                  <a:srgbClr val="374151"/>
                </a:solidFill>
              </a:rPr>
              <a:t>If the draw deck runs dry, shuffle all discard piles into a new draw deck. </a:t>
            </a:r>
          </a:p>
          <a:p>
            <a:pPr marL="342900" indent="-342900" algn="l">
              <a:buFont typeface="+mj-lt"/>
              <a:buAutoNum type="arabicPeriod" startAt="5"/>
            </a:pPr>
            <a:r>
              <a:rPr lang="en-US" b="1" i="0" dirty="0">
                <a:solidFill>
                  <a:schemeClr val="accent1"/>
                </a:solidFill>
                <a:effectLst/>
              </a:rPr>
              <a:t>Special Green and Orange Cards:</a:t>
            </a:r>
          </a:p>
          <a:p>
            <a:pPr marL="800100" lvl="1" indent="-342900">
              <a:buFont typeface="Arial" panose="020B0604020202020204" pitchFamily="34" charset="0"/>
              <a:buChar char="•"/>
            </a:pPr>
            <a:r>
              <a:rPr lang="en-US" b="0" i="0" dirty="0">
                <a:solidFill>
                  <a:srgbClr val="374151"/>
                </a:solidFill>
                <a:effectLst/>
              </a:rPr>
              <a:t>Green Cards represent scenarios and require your team's insight into leadership competencies.</a:t>
            </a:r>
          </a:p>
          <a:p>
            <a:pPr marL="800100" lvl="1" indent="-342900">
              <a:buFont typeface="Arial" panose="020B0604020202020204" pitchFamily="34" charset="0"/>
              <a:buChar char="•"/>
            </a:pPr>
            <a:r>
              <a:rPr lang="en-US" b="0" i="0" dirty="0">
                <a:solidFill>
                  <a:srgbClr val="374151"/>
                </a:solidFill>
                <a:effectLst/>
              </a:rPr>
              <a:t>Orange Cards present challenges or questions to spice up the game.</a:t>
            </a:r>
          </a:p>
          <a:p>
            <a:pPr marL="342900" indent="-342900" algn="l">
              <a:buFont typeface="+mj-lt"/>
              <a:buAutoNum type="arabicPeriod" startAt="6"/>
            </a:pPr>
            <a:r>
              <a:rPr lang="en-US" b="1" i="0" dirty="0">
                <a:solidFill>
                  <a:schemeClr val="accent1"/>
                </a:solidFill>
                <a:effectLst/>
              </a:rPr>
              <a:t>Attentive Ears:</a:t>
            </a:r>
          </a:p>
          <a:p>
            <a:pPr marL="800100" lvl="1" indent="-342900">
              <a:buFont typeface="Arial" panose="020B0604020202020204" pitchFamily="34" charset="0"/>
              <a:buChar char="•"/>
            </a:pPr>
            <a:r>
              <a:rPr lang="en-US" dirty="0">
                <a:solidFill>
                  <a:srgbClr val="374151"/>
                </a:solidFill>
              </a:rPr>
              <a:t>Participants must listen to other teams while taking their </a:t>
            </a:r>
            <a:r>
              <a:rPr lang="en-US" dirty="0" err="1">
                <a:solidFill>
                  <a:srgbClr val="374151"/>
                </a:solidFill>
              </a:rPr>
              <a:t>turnif</a:t>
            </a:r>
            <a:r>
              <a:rPr lang="en-US" dirty="0">
                <a:solidFill>
                  <a:srgbClr val="374151"/>
                </a:solidFill>
              </a:rPr>
              <a:t> participants fail to comply, remove one chip from the board for the talking team.</a:t>
            </a:r>
          </a:p>
          <a:p>
            <a:pPr marL="342900" indent="-342900" algn="l">
              <a:buFont typeface="+mj-lt"/>
              <a:buAutoNum type="arabicPeriod" startAt="7"/>
            </a:pPr>
            <a:r>
              <a:rPr lang="en-US" b="1" i="0" dirty="0">
                <a:solidFill>
                  <a:schemeClr val="accent1"/>
                </a:solidFill>
                <a:effectLst/>
              </a:rPr>
              <a:t>Strategic Huddle:</a:t>
            </a:r>
            <a:endParaRPr lang="en-US" dirty="0">
              <a:solidFill>
                <a:srgbClr val="374151"/>
              </a:solidFill>
            </a:endParaRPr>
          </a:p>
          <a:p>
            <a:pPr marL="800100" lvl="1" indent="-342900">
              <a:buFont typeface="Arial" panose="020B0604020202020204" pitchFamily="34" charset="0"/>
              <a:buChar char="•"/>
            </a:pPr>
            <a:r>
              <a:rPr lang="en-US" dirty="0">
                <a:solidFill>
                  <a:srgbClr val="374151"/>
                </a:solidFill>
              </a:rPr>
              <a:t>Take a well-deserved 5-minute break with your sub-team to strategize, contemplate, and plan your next moves based on the dealt cards.</a:t>
            </a:r>
          </a:p>
          <a:p>
            <a:endParaRPr lang="en-AE" dirty="0"/>
          </a:p>
        </p:txBody>
      </p:sp>
      <p:sp>
        <p:nvSpPr>
          <p:cNvPr id="12" name="Slide Number Placeholder 11">
            <a:extLst>
              <a:ext uri="{FF2B5EF4-FFF2-40B4-BE49-F238E27FC236}">
                <a16:creationId xmlns:a16="http://schemas.microsoft.com/office/drawing/2014/main" id="{94C7C0B0-8EC2-09CE-7487-1DF1E5FBC7D3}"/>
              </a:ext>
            </a:extLst>
          </p:cNvPr>
          <p:cNvSpPr>
            <a:spLocks noGrp="1"/>
          </p:cNvSpPr>
          <p:nvPr>
            <p:ph type="sldNum" sz="quarter" idx="4"/>
          </p:nvPr>
        </p:nvSpPr>
        <p:spPr/>
        <p:txBody>
          <a:bodyPr/>
          <a:lstStyle/>
          <a:p>
            <a:fld id="{ECCA700A-217A-43F9-BFCD-AFE4E0CB23D7}" type="slidenum">
              <a:rPr lang="en-US" smtClean="0"/>
              <a:pPr/>
              <a:t>28</a:t>
            </a:fld>
            <a:endParaRPr lang="en-US"/>
          </a:p>
        </p:txBody>
      </p:sp>
    </p:spTree>
    <p:extLst>
      <p:ext uri="{BB962C8B-B14F-4D97-AF65-F5344CB8AC3E}">
        <p14:creationId xmlns:p14="http://schemas.microsoft.com/office/powerpoint/2010/main" val="1805831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D18E-0C62-26F0-7279-A8B279663965}"/>
              </a:ext>
            </a:extLst>
          </p:cNvPr>
          <p:cNvSpPr>
            <a:spLocks noGrp="1"/>
          </p:cNvSpPr>
          <p:nvPr>
            <p:ph type="ctrTitle"/>
          </p:nvPr>
        </p:nvSpPr>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AA1518C7-9783-E226-F073-D38C3AEDD429}"/>
              </a:ext>
            </a:extLst>
          </p:cNvPr>
          <p:cNvSpPr>
            <a:spLocks noGrp="1"/>
          </p:cNvSpPr>
          <p:nvPr>
            <p:ph type="subTitle" idx="1"/>
          </p:nvPr>
        </p:nvSpPr>
        <p:spPr/>
        <p:txBody>
          <a:bodyPr/>
          <a:lstStyle/>
          <a:p>
            <a:r>
              <a:rPr lang="en-US" dirty="0"/>
              <a:t>JOKERS (WILD CARDS)</a:t>
            </a:r>
            <a:endParaRPr lang="en-AE" dirty="0"/>
          </a:p>
        </p:txBody>
      </p:sp>
      <p:sp>
        <p:nvSpPr>
          <p:cNvPr id="4" name="Text Placeholder 3">
            <a:extLst>
              <a:ext uri="{FF2B5EF4-FFF2-40B4-BE49-F238E27FC236}">
                <a16:creationId xmlns:a16="http://schemas.microsoft.com/office/drawing/2014/main" id="{42BC16CB-55B7-3FCA-CF5D-B49AE81DE11A}"/>
              </a:ext>
            </a:extLst>
          </p:cNvPr>
          <p:cNvSpPr>
            <a:spLocks noGrp="1"/>
          </p:cNvSpPr>
          <p:nvPr>
            <p:ph type="body" sz="quarter" idx="10"/>
          </p:nvPr>
        </p:nvSpPr>
        <p:spPr/>
        <p:txBody>
          <a:bodyPr/>
          <a:lstStyle/>
          <a:p>
            <a:r>
              <a:rPr lang="en-US" b="1" i="0" dirty="0">
                <a:solidFill>
                  <a:schemeClr val="accent1"/>
                </a:solidFill>
                <a:effectLst/>
              </a:rPr>
              <a:t>Slides 29 - 32</a:t>
            </a:r>
            <a:endParaRPr lang="en-US" b="1" i="0" dirty="0">
              <a:solidFill>
                <a:schemeClr val="accent1"/>
              </a:solidFill>
              <a:effectLst/>
              <a:latin typeface="Söhne"/>
            </a:endParaRPr>
          </a:p>
          <a:p>
            <a:pPr marL="342900" indent="-342900" algn="l">
              <a:buFont typeface="+mj-lt"/>
              <a:buAutoNum type="arabicPeriod"/>
            </a:pPr>
            <a:r>
              <a:rPr lang="en-US" b="1" i="0" dirty="0">
                <a:solidFill>
                  <a:schemeClr val="accent1"/>
                </a:solidFill>
                <a:effectLst/>
                <a:latin typeface="Söhne"/>
              </a:rPr>
              <a:t>Wild Wonders:</a:t>
            </a:r>
          </a:p>
          <a:p>
            <a:pPr marL="800100" lvl="1" indent="-342900">
              <a:buFont typeface="Arial" panose="020B0604020202020204" pitchFamily="34" charset="0"/>
              <a:buChar char="•"/>
            </a:pPr>
            <a:r>
              <a:rPr lang="en-US" b="0" i="0" dirty="0">
                <a:solidFill>
                  <a:srgbClr val="374151"/>
                </a:solidFill>
                <a:effectLst/>
                <a:latin typeface="Söhne"/>
              </a:rPr>
              <a:t>Jokers are your wild cards, not making an appearance on the game board.</a:t>
            </a:r>
          </a:p>
          <a:p>
            <a:pPr marL="800100" lvl="1" indent="-342900">
              <a:buFont typeface="Arial" panose="020B0604020202020204" pitchFamily="34" charset="0"/>
              <a:buChar char="•"/>
            </a:pPr>
            <a:endParaRPr lang="en-US" dirty="0">
              <a:solidFill>
                <a:srgbClr val="374151"/>
              </a:solidFill>
              <a:latin typeface="Söhne"/>
            </a:endParaRPr>
          </a:p>
          <a:p>
            <a:pPr marL="800100" lvl="1" indent="-342900">
              <a:buFont typeface="Arial" panose="020B0604020202020204" pitchFamily="34" charset="0"/>
              <a:buChar char="•"/>
            </a:pPr>
            <a:endParaRPr lang="en-US" b="0" i="0" dirty="0">
              <a:solidFill>
                <a:srgbClr val="374151"/>
              </a:solidFill>
              <a:effectLst/>
              <a:latin typeface="Söhne"/>
            </a:endParaRPr>
          </a:p>
          <a:p>
            <a:pPr marL="800100" lvl="1" indent="-342900">
              <a:buFont typeface="Arial" panose="020B0604020202020204" pitchFamily="34" charset="0"/>
              <a:buChar char="•"/>
            </a:pPr>
            <a:endParaRPr lang="en-US" dirty="0">
              <a:solidFill>
                <a:srgbClr val="374151"/>
              </a:solidFill>
              <a:latin typeface="Söhne"/>
            </a:endParaRPr>
          </a:p>
          <a:p>
            <a:pPr marL="800100" lvl="1" indent="-342900">
              <a:buFont typeface="Arial" panose="020B0604020202020204" pitchFamily="34" charset="0"/>
              <a:buChar char="•"/>
            </a:pPr>
            <a:endParaRPr lang="en-US" b="0" i="0" dirty="0">
              <a:solidFill>
                <a:srgbClr val="374151"/>
              </a:solidFill>
              <a:effectLst/>
              <a:latin typeface="Söhne"/>
            </a:endParaRPr>
          </a:p>
          <a:p>
            <a:pPr marL="800100" lvl="1" indent="-342900">
              <a:buFont typeface="Arial" panose="020B0604020202020204" pitchFamily="34" charset="0"/>
              <a:buChar char="•"/>
            </a:pPr>
            <a:endParaRPr lang="en-US" dirty="0">
              <a:solidFill>
                <a:srgbClr val="374151"/>
              </a:solidFill>
              <a:latin typeface="Söhne"/>
            </a:endParaRPr>
          </a:p>
          <a:p>
            <a:pPr marL="800100" lvl="1" indent="-342900">
              <a:buFont typeface="Arial" panose="020B0604020202020204" pitchFamily="34" charset="0"/>
              <a:buChar char="•"/>
            </a:pPr>
            <a:endParaRPr lang="en-US" b="0" i="0" dirty="0">
              <a:solidFill>
                <a:srgbClr val="374151"/>
              </a:solidFill>
              <a:effectLst/>
              <a:latin typeface="Söhne"/>
            </a:endParaRPr>
          </a:p>
          <a:p>
            <a:pPr marL="800100" lvl="1" indent="-342900">
              <a:buFont typeface="Arial" panose="020B0604020202020204" pitchFamily="34" charset="0"/>
              <a:buChar char="•"/>
            </a:pPr>
            <a:endParaRPr lang="en-US" b="0" i="0" dirty="0">
              <a:solidFill>
                <a:srgbClr val="374151"/>
              </a:solidFill>
              <a:effectLst/>
              <a:latin typeface="Söhne"/>
            </a:endParaRPr>
          </a:p>
          <a:p>
            <a:pPr marL="800100" lvl="1" indent="-342900">
              <a:buFont typeface="Arial" panose="020B0604020202020204" pitchFamily="34" charset="0"/>
              <a:buChar char="•"/>
            </a:pPr>
            <a:endParaRPr lang="en-US" b="0" i="0" dirty="0">
              <a:solidFill>
                <a:srgbClr val="374151"/>
              </a:solidFill>
              <a:effectLst/>
              <a:latin typeface="Söhne"/>
            </a:endParaRPr>
          </a:p>
          <a:p>
            <a:pPr marL="800100" lvl="1" indent="-342900">
              <a:buFont typeface="Arial" panose="020B0604020202020204" pitchFamily="34" charset="0"/>
              <a:buChar char="•"/>
            </a:pPr>
            <a:r>
              <a:rPr lang="en-US" b="0" i="0" dirty="0">
                <a:solidFill>
                  <a:srgbClr val="374151"/>
                </a:solidFill>
                <a:effectLst/>
                <a:latin typeface="Söhne"/>
              </a:rPr>
              <a:t>Green Joker grants the participants the power to place a chip anywhere unoccupied.</a:t>
            </a:r>
          </a:p>
          <a:p>
            <a:pPr marL="800100" lvl="1" indent="-342900">
              <a:buFont typeface="Arial" panose="020B0604020202020204" pitchFamily="34" charset="0"/>
              <a:buChar char="•"/>
            </a:pPr>
            <a:r>
              <a:rPr lang="en-US" b="0" i="0" dirty="0">
                <a:solidFill>
                  <a:srgbClr val="374151"/>
                </a:solidFill>
                <a:effectLst/>
                <a:latin typeface="Söhne"/>
              </a:rPr>
              <a:t>Blue Joker empowers the Participants to remove one chip from the board for any other team.</a:t>
            </a:r>
          </a:p>
          <a:p>
            <a:pPr marL="800100" lvl="1" indent="-342900">
              <a:buFont typeface="Arial" panose="020B0604020202020204" pitchFamily="34" charset="0"/>
              <a:buChar char="•"/>
            </a:pPr>
            <a:r>
              <a:rPr lang="en-US" b="0" i="0" dirty="0">
                <a:solidFill>
                  <a:srgbClr val="374151"/>
                </a:solidFill>
                <a:effectLst/>
                <a:latin typeface="Söhne"/>
              </a:rPr>
              <a:t>Purple Joker lets you add or remove one chip from the board, </a:t>
            </a:r>
          </a:p>
          <a:p>
            <a:pPr marL="800100" lvl="1" indent="-342900">
              <a:buFont typeface="Arial" panose="020B0604020202020204" pitchFamily="34" charset="0"/>
              <a:buChar char="•"/>
            </a:pPr>
            <a:r>
              <a:rPr lang="en-US" dirty="0">
                <a:solidFill>
                  <a:srgbClr val="374151"/>
                </a:solidFill>
                <a:latin typeface="Söhne"/>
              </a:rPr>
              <a:t>Jokers </a:t>
            </a:r>
            <a:r>
              <a:rPr lang="en-US" b="1" i="0" dirty="0">
                <a:solidFill>
                  <a:srgbClr val="374151"/>
                </a:solidFill>
                <a:effectLst/>
                <a:latin typeface="Söhne"/>
              </a:rPr>
              <a:t>cannot</a:t>
            </a:r>
            <a:r>
              <a:rPr lang="en-US" b="0" i="0" dirty="0">
                <a:solidFill>
                  <a:srgbClr val="374151"/>
                </a:solidFill>
                <a:effectLst/>
                <a:latin typeface="Söhne"/>
              </a:rPr>
              <a:t> form any chips from a completed sequence.</a:t>
            </a:r>
          </a:p>
          <a:p>
            <a:pPr marL="800100" lvl="1" indent="-342900">
              <a:buFont typeface="Arial" panose="020B0604020202020204" pitchFamily="34" charset="0"/>
              <a:buChar char="•"/>
            </a:pPr>
            <a:endParaRPr lang="en-US" dirty="0">
              <a:solidFill>
                <a:srgbClr val="374151"/>
              </a:solidFill>
              <a:latin typeface="Söhne"/>
            </a:endParaRPr>
          </a:p>
          <a:p>
            <a:pPr marL="342900" indent="-342900" algn="l">
              <a:buFont typeface="+mj-lt"/>
              <a:buAutoNum type="arabicPeriod" startAt="2"/>
            </a:pPr>
            <a:r>
              <a:rPr lang="en-US" b="1" i="0" dirty="0">
                <a:solidFill>
                  <a:schemeClr val="accent1"/>
                </a:solidFill>
                <a:effectLst/>
                <a:latin typeface="Söhne"/>
              </a:rPr>
              <a:t>Dead Card Strategy:</a:t>
            </a:r>
          </a:p>
          <a:p>
            <a:pPr marL="800100" lvl="1" indent="-342900" algn="just">
              <a:buFont typeface="Arial" panose="020B0604020202020204" pitchFamily="34" charset="0"/>
              <a:buChar char="•"/>
            </a:pPr>
            <a:r>
              <a:rPr lang="en-US" dirty="0">
                <a:solidFill>
                  <a:srgbClr val="374151"/>
                </a:solidFill>
                <a:latin typeface="Söhne"/>
              </a:rPr>
              <a:t>If you're stuck with a card with both matches covered, shout "dead card," discard it, draw a new card, and continue your turn. But use this tactic wisely – only once per turn.</a:t>
            </a:r>
          </a:p>
          <a:p>
            <a:pPr marL="800100" lvl="1" indent="-342900">
              <a:buFont typeface="Arial" panose="020B0604020202020204" pitchFamily="34" charset="0"/>
              <a:buChar char="•"/>
            </a:pPr>
            <a:endParaRPr lang="en-US" b="0" i="0" dirty="0">
              <a:solidFill>
                <a:srgbClr val="374151"/>
              </a:solidFill>
              <a:effectLst/>
              <a:latin typeface="Söhne"/>
            </a:endParaRPr>
          </a:p>
          <a:p>
            <a:endParaRPr lang="en-AE" dirty="0"/>
          </a:p>
        </p:txBody>
      </p:sp>
      <p:sp>
        <p:nvSpPr>
          <p:cNvPr id="26" name="Slide Number Placeholder 25">
            <a:extLst>
              <a:ext uri="{FF2B5EF4-FFF2-40B4-BE49-F238E27FC236}">
                <a16:creationId xmlns:a16="http://schemas.microsoft.com/office/drawing/2014/main" id="{B72768EA-0FBF-15FA-57BE-5238B695759B}"/>
              </a:ext>
            </a:extLst>
          </p:cNvPr>
          <p:cNvSpPr>
            <a:spLocks noGrp="1"/>
          </p:cNvSpPr>
          <p:nvPr>
            <p:ph type="sldNum" sz="quarter" idx="4"/>
          </p:nvPr>
        </p:nvSpPr>
        <p:spPr/>
        <p:txBody>
          <a:bodyPr/>
          <a:lstStyle/>
          <a:p>
            <a:fld id="{ECCA700A-217A-43F9-BFCD-AFE4E0CB23D7}" type="slidenum">
              <a:rPr lang="en-US" smtClean="0"/>
              <a:pPr/>
              <a:t>29</a:t>
            </a:fld>
            <a:endParaRPr lang="en-US"/>
          </a:p>
        </p:txBody>
      </p:sp>
      <p:grpSp>
        <p:nvGrpSpPr>
          <p:cNvPr id="33" name="Group 32">
            <a:extLst>
              <a:ext uri="{FF2B5EF4-FFF2-40B4-BE49-F238E27FC236}">
                <a16:creationId xmlns:a16="http://schemas.microsoft.com/office/drawing/2014/main" id="{9B84D6DD-1E18-E3A0-974B-64607B4762BD}"/>
              </a:ext>
            </a:extLst>
          </p:cNvPr>
          <p:cNvGrpSpPr/>
          <p:nvPr/>
        </p:nvGrpSpPr>
        <p:grpSpPr>
          <a:xfrm>
            <a:off x="1201927" y="3686601"/>
            <a:ext cx="4454146" cy="1857477"/>
            <a:chOff x="1201927" y="3415670"/>
            <a:chExt cx="4454146" cy="1857477"/>
          </a:xfrm>
        </p:grpSpPr>
        <p:pic>
          <p:nvPicPr>
            <p:cNvPr id="28" name="Picture 27">
              <a:extLst>
                <a:ext uri="{FF2B5EF4-FFF2-40B4-BE49-F238E27FC236}">
                  <a16:creationId xmlns:a16="http://schemas.microsoft.com/office/drawing/2014/main" id="{A00DD9CE-FFDC-3365-C251-FED8580688C2}"/>
                </a:ext>
              </a:extLst>
            </p:cNvPr>
            <p:cNvPicPr>
              <a:picLocks noChangeAspect="1"/>
            </p:cNvPicPr>
            <p:nvPr/>
          </p:nvPicPr>
          <p:blipFill>
            <a:blip r:embed="rId2"/>
            <a:stretch>
              <a:fillRect/>
            </a:stretch>
          </p:blipFill>
          <p:spPr>
            <a:xfrm>
              <a:off x="1201927" y="3415670"/>
              <a:ext cx="1233365" cy="1857477"/>
            </a:xfrm>
            <a:prstGeom prst="rect">
              <a:avLst/>
            </a:prstGeom>
          </p:spPr>
        </p:pic>
        <p:pic>
          <p:nvPicPr>
            <p:cNvPr id="30" name="Picture 29">
              <a:extLst>
                <a:ext uri="{FF2B5EF4-FFF2-40B4-BE49-F238E27FC236}">
                  <a16:creationId xmlns:a16="http://schemas.microsoft.com/office/drawing/2014/main" id="{CE733C5B-8ECD-6F67-0A4B-8E4B0CE1D6A1}"/>
                </a:ext>
              </a:extLst>
            </p:cNvPr>
            <p:cNvPicPr>
              <a:picLocks noChangeAspect="1"/>
            </p:cNvPicPr>
            <p:nvPr/>
          </p:nvPicPr>
          <p:blipFill>
            <a:blip r:embed="rId3"/>
            <a:stretch>
              <a:fillRect/>
            </a:stretch>
          </p:blipFill>
          <p:spPr>
            <a:xfrm>
              <a:off x="2805419" y="3415670"/>
              <a:ext cx="1247162" cy="1857477"/>
            </a:xfrm>
            <a:prstGeom prst="rect">
              <a:avLst/>
            </a:prstGeom>
          </p:spPr>
        </p:pic>
        <p:pic>
          <p:nvPicPr>
            <p:cNvPr id="32" name="Picture 31">
              <a:extLst>
                <a:ext uri="{FF2B5EF4-FFF2-40B4-BE49-F238E27FC236}">
                  <a16:creationId xmlns:a16="http://schemas.microsoft.com/office/drawing/2014/main" id="{D2C86317-7581-DA5F-DB36-1111DD84D7EB}"/>
                </a:ext>
              </a:extLst>
            </p:cNvPr>
            <p:cNvPicPr>
              <a:picLocks noChangeAspect="1"/>
            </p:cNvPicPr>
            <p:nvPr/>
          </p:nvPicPr>
          <p:blipFill>
            <a:blip r:embed="rId4"/>
            <a:stretch>
              <a:fillRect/>
            </a:stretch>
          </p:blipFill>
          <p:spPr>
            <a:xfrm>
              <a:off x="4408911" y="3426358"/>
              <a:ext cx="1247162" cy="1836100"/>
            </a:xfrm>
            <a:prstGeom prst="rect">
              <a:avLst/>
            </a:prstGeom>
          </p:spPr>
        </p:pic>
      </p:grpSp>
    </p:spTree>
    <p:extLst>
      <p:ext uri="{BB962C8B-B14F-4D97-AF65-F5344CB8AC3E}">
        <p14:creationId xmlns:p14="http://schemas.microsoft.com/office/powerpoint/2010/main" val="123528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DA02-89B0-65F6-20C5-11A05CB23788}"/>
              </a:ext>
            </a:extLst>
          </p:cNvPr>
          <p:cNvSpPr>
            <a:spLocks noGrp="1"/>
          </p:cNvSpPr>
          <p:nvPr>
            <p:ph type="ctrTitle"/>
          </p:nvPr>
        </p:nvSpPr>
        <p:spPr/>
        <p:txBody>
          <a:bodyPr/>
          <a:lstStyle/>
          <a:p>
            <a:r>
              <a:rPr lang="en-US" dirty="0"/>
              <a:t>INTRODUCTION</a:t>
            </a:r>
            <a:endParaRPr lang="en-AE" dirty="0"/>
          </a:p>
        </p:txBody>
      </p:sp>
      <p:sp>
        <p:nvSpPr>
          <p:cNvPr id="3" name="Subtitle 2">
            <a:extLst>
              <a:ext uri="{FF2B5EF4-FFF2-40B4-BE49-F238E27FC236}">
                <a16:creationId xmlns:a16="http://schemas.microsoft.com/office/drawing/2014/main" id="{C39DF523-681C-3E6B-941B-AC9CD201EBFD}"/>
              </a:ext>
            </a:extLst>
          </p:cNvPr>
          <p:cNvSpPr>
            <a:spLocks noGrp="1"/>
          </p:cNvSpPr>
          <p:nvPr>
            <p:ph type="subTitle" idx="1"/>
          </p:nvPr>
        </p:nvSpPr>
        <p:spPr/>
        <p:txBody>
          <a:bodyPr/>
          <a:lstStyle/>
          <a:p>
            <a:r>
              <a:rPr lang="en-US" dirty="0"/>
              <a:t>Session Details </a:t>
            </a:r>
            <a:endParaRPr lang="en-AE" dirty="0"/>
          </a:p>
        </p:txBody>
      </p:sp>
      <p:sp>
        <p:nvSpPr>
          <p:cNvPr id="4" name="Slide Number Placeholder 3">
            <a:extLst>
              <a:ext uri="{FF2B5EF4-FFF2-40B4-BE49-F238E27FC236}">
                <a16:creationId xmlns:a16="http://schemas.microsoft.com/office/drawing/2014/main" id="{006AA133-C446-62E5-F8B7-57E0EBED17C0}"/>
              </a:ext>
            </a:extLst>
          </p:cNvPr>
          <p:cNvSpPr>
            <a:spLocks noGrp="1"/>
          </p:cNvSpPr>
          <p:nvPr>
            <p:ph type="sldNum" sz="quarter" idx="4"/>
          </p:nvPr>
        </p:nvSpPr>
        <p:spPr/>
        <p:txBody>
          <a:bodyPr/>
          <a:lstStyle/>
          <a:p>
            <a:fld id="{ECCA700A-217A-43F9-BFCD-AFE4E0CB23D7}" type="slidenum">
              <a:rPr lang="en-US" smtClean="0"/>
              <a:pPr/>
              <a:t>3</a:t>
            </a:fld>
            <a:endParaRPr lang="en-US"/>
          </a:p>
        </p:txBody>
      </p:sp>
      <p:sp>
        <p:nvSpPr>
          <p:cNvPr id="5" name="Text Placeholder 4">
            <a:extLst>
              <a:ext uri="{FF2B5EF4-FFF2-40B4-BE49-F238E27FC236}">
                <a16:creationId xmlns:a16="http://schemas.microsoft.com/office/drawing/2014/main" id="{8147F039-C0FB-10B6-7985-6532D4D59F7D}"/>
              </a:ext>
            </a:extLst>
          </p:cNvPr>
          <p:cNvSpPr>
            <a:spLocks noGrp="1"/>
          </p:cNvSpPr>
          <p:nvPr>
            <p:ph type="body" sz="quarter" idx="10"/>
          </p:nvPr>
        </p:nvSpPr>
        <p:spPr/>
        <p:txBody>
          <a:bodyPr/>
          <a:lstStyle/>
          <a:p>
            <a:r>
              <a:rPr lang="en-US" b="1" dirty="0"/>
              <a:t>Session Name: </a:t>
            </a:r>
            <a:r>
              <a:rPr lang="en-US" dirty="0"/>
              <a:t>Leadership Competencies 101</a:t>
            </a:r>
          </a:p>
          <a:p>
            <a:r>
              <a:rPr lang="en-US" b="1" dirty="0"/>
              <a:t>Session Duration: </a:t>
            </a:r>
            <a:r>
              <a:rPr lang="en-US" dirty="0"/>
              <a:t>3 Hours </a:t>
            </a:r>
          </a:p>
          <a:p>
            <a:r>
              <a:rPr lang="en-US" b="1" dirty="0"/>
              <a:t>Targeted Audience: </a:t>
            </a:r>
            <a:r>
              <a:rPr lang="en-US" dirty="0"/>
              <a:t>Al Futtaim Leaders </a:t>
            </a:r>
          </a:p>
          <a:p>
            <a:r>
              <a:rPr lang="en-US" dirty="0"/>
              <a:t>	Levels (G&amp;H – I &amp;J – K&amp;L)</a:t>
            </a:r>
          </a:p>
          <a:p>
            <a:endParaRPr lang="en-US" dirty="0"/>
          </a:p>
          <a:p>
            <a:r>
              <a:rPr lang="en-US" b="1" dirty="0"/>
              <a:t>Session Objective:</a:t>
            </a:r>
          </a:p>
          <a:p>
            <a:r>
              <a:rPr lang="en-US" dirty="0"/>
              <a:t>By the end of this gameplay, participants will be able to: </a:t>
            </a:r>
          </a:p>
          <a:p>
            <a:pPr marL="285750" indent="-285750" algn="just">
              <a:buFont typeface="Arial" panose="020B0604020202020204" pitchFamily="34" charset="0"/>
              <a:buChar char="•"/>
            </a:pPr>
            <a:r>
              <a:rPr lang="en-US" sz="1400" dirty="0"/>
              <a:t>Recognize Al Futtaim’s 8 core competencies</a:t>
            </a:r>
          </a:p>
          <a:p>
            <a:pPr marL="285750" indent="-285750" algn="just">
              <a:buFont typeface="Arial" panose="020B0604020202020204" pitchFamily="34" charset="0"/>
              <a:buChar char="•"/>
            </a:pPr>
            <a:r>
              <a:rPr lang="en-US" sz="1400" dirty="0"/>
              <a:t> Identify and paraphrase the description of the competencies </a:t>
            </a:r>
          </a:p>
          <a:p>
            <a:pPr marL="285750" indent="-285750" algn="just">
              <a:buFont typeface="Arial" panose="020B0604020202020204" pitchFamily="34" charset="0"/>
              <a:buChar char="•"/>
            </a:pPr>
            <a:r>
              <a:rPr lang="en-US" sz="1400" dirty="0"/>
              <a:t>Be able to explain each competency with examples for their teams.</a:t>
            </a:r>
          </a:p>
          <a:p>
            <a:pPr marL="285750" indent="-285750" algn="just">
              <a:buFont typeface="Arial" panose="020B0604020202020204" pitchFamily="34" charset="0"/>
              <a:buChar char="•"/>
            </a:pPr>
            <a:r>
              <a:rPr lang="en-US" sz="1400" dirty="0"/>
              <a:t>Learn to apply competencies in various contexts to enhance self-development, team development, performance management, and succession planning.</a:t>
            </a:r>
          </a:p>
          <a:p>
            <a:pPr marL="285750" indent="-285750" algn="just">
              <a:buFont typeface="Arial" panose="020B0604020202020204" pitchFamily="34" charset="0"/>
              <a:buChar char="•"/>
            </a:pPr>
            <a:r>
              <a:rPr lang="en-US" sz="1400" dirty="0"/>
              <a:t>Propose actionable plans to enhance their competency levels, incorporating measurable goals and specific steps for improvement.</a:t>
            </a:r>
          </a:p>
          <a:p>
            <a:pPr marL="285750" indent="-285750" algn="just">
              <a:buFont typeface="Arial" panose="020B0604020202020204" pitchFamily="34" charset="0"/>
              <a:buChar char="•"/>
            </a:pPr>
            <a:r>
              <a:rPr lang="en-US" sz="1400" dirty="0"/>
              <a:t>Utilize the core competencies to evaluate and provide feedback on individual and team performance, enhancing performance management practices.</a:t>
            </a:r>
          </a:p>
          <a:p>
            <a:pPr marL="285750" indent="-285750" algn="just">
              <a:buFont typeface="Arial" panose="020B0604020202020204" pitchFamily="34" charset="0"/>
              <a:buChar char="•"/>
            </a:pPr>
            <a:r>
              <a:rPr lang="en-US" sz="1400" dirty="0"/>
              <a:t>Identify and nurture potential leaders based on their competency alignment.</a:t>
            </a:r>
          </a:p>
          <a:p>
            <a:endParaRPr lang="en-US" dirty="0"/>
          </a:p>
          <a:p>
            <a:endParaRPr lang="en-AE" dirty="0"/>
          </a:p>
        </p:txBody>
      </p:sp>
    </p:spTree>
    <p:extLst>
      <p:ext uri="{BB962C8B-B14F-4D97-AF65-F5344CB8AC3E}">
        <p14:creationId xmlns:p14="http://schemas.microsoft.com/office/powerpoint/2010/main" val="342881462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D18E-0C62-26F0-7279-A8B279663965}"/>
              </a:ext>
            </a:extLst>
          </p:cNvPr>
          <p:cNvSpPr>
            <a:spLocks noGrp="1"/>
          </p:cNvSpPr>
          <p:nvPr>
            <p:ph type="ctrTitle"/>
          </p:nvPr>
        </p:nvSpPr>
        <p:spPr>
          <a:xfrm>
            <a:off x="379878" y="1250323"/>
            <a:ext cx="5914707" cy="322753"/>
          </a:xfrm>
        </p:spPr>
        <p:txBody>
          <a:bodyPr/>
          <a:lstStyle/>
          <a:p>
            <a:r>
              <a:rPr lang="en-US" dirty="0"/>
              <a:t>GAME SET-UP &amp; RULES</a:t>
            </a:r>
            <a:endParaRPr lang="en-AE" dirty="0"/>
          </a:p>
        </p:txBody>
      </p:sp>
      <p:sp>
        <p:nvSpPr>
          <p:cNvPr id="3" name="Subtitle 2">
            <a:extLst>
              <a:ext uri="{FF2B5EF4-FFF2-40B4-BE49-F238E27FC236}">
                <a16:creationId xmlns:a16="http://schemas.microsoft.com/office/drawing/2014/main" id="{AA1518C7-9783-E226-F073-D38C3AEDD429}"/>
              </a:ext>
            </a:extLst>
          </p:cNvPr>
          <p:cNvSpPr>
            <a:spLocks noGrp="1"/>
          </p:cNvSpPr>
          <p:nvPr>
            <p:ph type="subTitle" idx="1"/>
          </p:nvPr>
        </p:nvSpPr>
        <p:spPr>
          <a:xfrm>
            <a:off x="379878" y="2120672"/>
            <a:ext cx="5914707" cy="256768"/>
          </a:xfrm>
        </p:spPr>
        <p:txBody>
          <a:bodyPr/>
          <a:lstStyle/>
          <a:p>
            <a:r>
              <a:rPr lang="en-US" dirty="0"/>
              <a:t>DURING THE GAME</a:t>
            </a:r>
            <a:endParaRPr lang="en-AE" dirty="0"/>
          </a:p>
        </p:txBody>
      </p:sp>
      <p:sp>
        <p:nvSpPr>
          <p:cNvPr id="26" name="Slide Number Placeholder 25">
            <a:extLst>
              <a:ext uri="{FF2B5EF4-FFF2-40B4-BE49-F238E27FC236}">
                <a16:creationId xmlns:a16="http://schemas.microsoft.com/office/drawing/2014/main" id="{B72768EA-0FBF-15FA-57BE-5238B695759B}"/>
              </a:ext>
            </a:extLst>
          </p:cNvPr>
          <p:cNvSpPr>
            <a:spLocks noGrp="1"/>
          </p:cNvSpPr>
          <p:nvPr>
            <p:ph type="sldNum" sz="quarter" idx="4"/>
          </p:nvPr>
        </p:nvSpPr>
        <p:spPr>
          <a:xfrm>
            <a:off x="6104965" y="9386047"/>
            <a:ext cx="524435" cy="322753"/>
          </a:xfrm>
        </p:spPr>
        <p:txBody>
          <a:bodyPr/>
          <a:lstStyle/>
          <a:p>
            <a:fld id="{ECCA700A-217A-43F9-BFCD-AFE4E0CB23D7}" type="slidenum">
              <a:rPr lang="en-US" smtClean="0"/>
              <a:pPr/>
              <a:t>30</a:t>
            </a:fld>
            <a:endParaRPr lang="en-US"/>
          </a:p>
        </p:txBody>
      </p:sp>
      <p:sp>
        <p:nvSpPr>
          <p:cNvPr id="8" name="Text Placeholder 7">
            <a:extLst>
              <a:ext uri="{FF2B5EF4-FFF2-40B4-BE49-F238E27FC236}">
                <a16:creationId xmlns:a16="http://schemas.microsoft.com/office/drawing/2014/main" id="{F70E678E-AB53-0CA6-F7BA-38C7347FBA76}"/>
              </a:ext>
            </a:extLst>
          </p:cNvPr>
          <p:cNvSpPr>
            <a:spLocks noGrp="1"/>
          </p:cNvSpPr>
          <p:nvPr>
            <p:ph type="body" sz="quarter" idx="10"/>
          </p:nvPr>
        </p:nvSpPr>
        <p:spPr/>
        <p:txBody>
          <a:bodyPr/>
          <a:lstStyle/>
          <a:p>
            <a:pPr algn="just"/>
            <a:r>
              <a:rPr lang="en-US" b="1" i="0" dirty="0">
                <a:solidFill>
                  <a:schemeClr val="accent1"/>
                </a:solidFill>
                <a:effectLst/>
              </a:rPr>
              <a:t>Slides 33</a:t>
            </a:r>
            <a:endParaRPr lang="en-US" dirty="0"/>
          </a:p>
          <a:p>
            <a:pPr algn="just"/>
            <a:r>
              <a:rPr lang="en-US" dirty="0"/>
              <a:t>During the gameplay, reflect with the participant on each card after the team plays, giving examples and real-life stories to show how can the participants apply the competency framework in their leadership roles in Al Futtaim.</a:t>
            </a:r>
          </a:p>
          <a:p>
            <a:pPr algn="just"/>
            <a:endParaRPr lang="en-US" dirty="0"/>
          </a:p>
          <a:p>
            <a:pPr algn="just"/>
            <a:r>
              <a:rPr lang="en-US" dirty="0"/>
              <a:t>To prepare, kindly go through the card decks available in the QR code below and prepare examples and stories.</a:t>
            </a:r>
            <a:endParaRPr lang="en-AE" dirty="0"/>
          </a:p>
        </p:txBody>
      </p:sp>
      <p:pic>
        <p:nvPicPr>
          <p:cNvPr id="5" name="Picture 4" descr="A qr code with a black background&#10;&#10;Description automatically generated">
            <a:hlinkClick r:id="rId2"/>
            <a:extLst>
              <a:ext uri="{FF2B5EF4-FFF2-40B4-BE49-F238E27FC236}">
                <a16:creationId xmlns:a16="http://schemas.microsoft.com/office/drawing/2014/main" id="{110580DD-DBDC-41AA-A22A-22AB428E8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57" y="4953000"/>
            <a:ext cx="3962285" cy="3962285"/>
          </a:xfrm>
          <a:prstGeom prst="rect">
            <a:avLst/>
          </a:prstGeom>
        </p:spPr>
      </p:pic>
    </p:spTree>
    <p:extLst>
      <p:ext uri="{BB962C8B-B14F-4D97-AF65-F5344CB8AC3E}">
        <p14:creationId xmlns:p14="http://schemas.microsoft.com/office/powerpoint/2010/main" val="221593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B619-330D-EF6B-8F3C-F28F21DF1EBF}"/>
              </a:ext>
            </a:extLst>
          </p:cNvPr>
          <p:cNvSpPr>
            <a:spLocks noGrp="1"/>
          </p:cNvSpPr>
          <p:nvPr>
            <p:ph type="ctrTitle"/>
          </p:nvPr>
        </p:nvSpPr>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SESSION DEBRIEF</a:t>
            </a:r>
            <a:endParaRPr lang="en-AE" dirty="0"/>
          </a:p>
        </p:txBody>
      </p:sp>
      <p:sp>
        <p:nvSpPr>
          <p:cNvPr id="3" name="Subtitle 2">
            <a:extLst>
              <a:ext uri="{FF2B5EF4-FFF2-40B4-BE49-F238E27FC236}">
                <a16:creationId xmlns:a16="http://schemas.microsoft.com/office/drawing/2014/main" id="{B291A927-1713-F0CB-CA1F-9DFF4B926644}"/>
              </a:ext>
            </a:extLst>
          </p:cNvPr>
          <p:cNvSpPr>
            <a:spLocks noGrp="1"/>
          </p:cNvSpPr>
          <p:nvPr>
            <p:ph type="subTitle" idx="1"/>
          </p:nvPr>
        </p:nvSpPr>
        <p:spPr/>
        <p:txBody>
          <a:bodyPr/>
          <a:lstStyle/>
          <a:p>
            <a:r>
              <a:rPr lang="en-US"/>
              <a:t>HOW WILL WE LEVERAGE THE LEADERSHIP COMPETENCY MODEL?</a:t>
            </a:r>
            <a:endParaRPr lang="en-AE" dirty="0"/>
          </a:p>
        </p:txBody>
      </p:sp>
      <p:sp>
        <p:nvSpPr>
          <p:cNvPr id="4" name="Text Placeholder 3">
            <a:extLst>
              <a:ext uri="{FF2B5EF4-FFF2-40B4-BE49-F238E27FC236}">
                <a16:creationId xmlns:a16="http://schemas.microsoft.com/office/drawing/2014/main" id="{72695DEC-C11F-2BD0-BDE0-59046A02EEBF}"/>
              </a:ext>
            </a:extLst>
          </p:cNvPr>
          <p:cNvSpPr>
            <a:spLocks noGrp="1"/>
          </p:cNvSpPr>
          <p:nvPr>
            <p:ph type="body" sz="quarter" idx="10"/>
          </p:nvPr>
        </p:nvSpPr>
        <p:spPr/>
        <p:txBody>
          <a:bodyPr/>
          <a:lstStyle/>
          <a:p>
            <a:r>
              <a:rPr lang="en-US" b="1" i="0" dirty="0">
                <a:solidFill>
                  <a:schemeClr val="accent1"/>
                </a:solidFill>
                <a:effectLst/>
              </a:rPr>
              <a:t>Slides 35</a:t>
            </a:r>
            <a:endParaRPr lang="en-US" b="1" i="0" dirty="0">
              <a:solidFill>
                <a:srgbClr val="1F1F1F"/>
              </a:solidFill>
              <a:effectLst/>
            </a:endParaRPr>
          </a:p>
          <a:p>
            <a:pPr algn="l"/>
            <a:r>
              <a:rPr lang="en-US" b="1" i="0" dirty="0">
                <a:solidFill>
                  <a:srgbClr val="1F1F1F"/>
                </a:solidFill>
                <a:effectLst/>
              </a:rPr>
              <a:t>1. Introduction:</a:t>
            </a:r>
            <a:endParaRPr lang="en-US" b="0" i="0" dirty="0">
              <a:solidFill>
                <a:srgbClr val="1F1F1F"/>
              </a:solidFill>
              <a:effectLst/>
            </a:endParaRPr>
          </a:p>
          <a:p>
            <a:pPr marL="285750" indent="-285750" algn="l">
              <a:buFont typeface="Arial" panose="020B0604020202020204" pitchFamily="34" charset="0"/>
              <a:buChar char="•"/>
            </a:pPr>
            <a:r>
              <a:rPr lang="en-US" b="0" i="0" dirty="0">
                <a:solidFill>
                  <a:srgbClr val="1F1F1F"/>
                </a:solidFill>
                <a:effectLst/>
              </a:rPr>
              <a:t>Thank participants for their active participation in the game.</a:t>
            </a:r>
          </a:p>
          <a:p>
            <a:pPr marL="285750" indent="-285750" algn="l">
              <a:buFont typeface="Arial" panose="020B0604020202020204" pitchFamily="34" charset="0"/>
              <a:buChar char="•"/>
            </a:pPr>
            <a:r>
              <a:rPr lang="en-US" b="0" i="0" dirty="0">
                <a:solidFill>
                  <a:srgbClr val="1F1F1F"/>
                </a:solidFill>
                <a:effectLst/>
              </a:rPr>
              <a:t>Briefly re-introduce the four main learning takeaways covered in the game.</a:t>
            </a:r>
          </a:p>
          <a:p>
            <a:pPr algn="l"/>
            <a:endParaRPr lang="en-US" b="0" i="0" dirty="0">
              <a:solidFill>
                <a:srgbClr val="1F1F1F"/>
              </a:solidFill>
              <a:effectLst/>
            </a:endParaRPr>
          </a:p>
          <a:p>
            <a:pPr algn="l"/>
            <a:r>
              <a:rPr lang="en-US" b="1" i="0" dirty="0">
                <a:solidFill>
                  <a:srgbClr val="1F1F1F"/>
                </a:solidFill>
                <a:effectLst/>
              </a:rPr>
              <a:t>2. Scenario Card Reflection:</a:t>
            </a:r>
            <a:endParaRPr lang="en-US" b="0" i="0" dirty="0">
              <a:solidFill>
                <a:srgbClr val="1F1F1F"/>
              </a:solidFill>
              <a:effectLst/>
            </a:endParaRPr>
          </a:p>
          <a:p>
            <a:pPr marL="285750" indent="-285750" algn="l">
              <a:buFont typeface="Arial" panose="020B0604020202020204" pitchFamily="34" charset="0"/>
              <a:buChar char="•"/>
            </a:pPr>
            <a:r>
              <a:rPr lang="en-US" b="0" i="0" dirty="0">
                <a:solidFill>
                  <a:srgbClr val="1F1F1F"/>
                </a:solidFill>
                <a:effectLst/>
              </a:rPr>
              <a:t>Discuss  with th</a:t>
            </a:r>
            <a:r>
              <a:rPr lang="en-US" dirty="0">
                <a:solidFill>
                  <a:srgbClr val="1F1F1F"/>
                </a:solidFill>
              </a:rPr>
              <a:t>e participants </a:t>
            </a:r>
            <a:r>
              <a:rPr lang="en-US" b="0" i="0" dirty="0">
                <a:solidFill>
                  <a:srgbClr val="1F1F1F"/>
                </a:solidFill>
                <a:effectLst/>
              </a:rPr>
              <a:t>the following for a selection of  scenario cards encountered during the game:</a:t>
            </a:r>
          </a:p>
          <a:p>
            <a:pPr marL="742950" lvl="1" indent="-285750" algn="l">
              <a:buFont typeface="Arial" panose="020B0604020202020204" pitchFamily="34" charset="0"/>
              <a:buChar char="•"/>
            </a:pPr>
            <a:r>
              <a:rPr lang="en-US" b="1" i="0" dirty="0">
                <a:solidFill>
                  <a:srgbClr val="1F1F1F"/>
                </a:solidFill>
                <a:effectLst/>
              </a:rPr>
              <a:t>Specific Competency:</a:t>
            </a:r>
            <a:r>
              <a:rPr lang="en-US" b="0" i="0" dirty="0">
                <a:solidFill>
                  <a:srgbClr val="1F1F1F"/>
                </a:solidFill>
                <a:effectLst/>
              </a:rPr>
              <a:t> Which competency was most relevant to the situation presented in the scenario card?</a:t>
            </a:r>
          </a:p>
          <a:p>
            <a:pPr marL="742950" lvl="1" indent="-285750" algn="l">
              <a:buFont typeface="Arial" panose="020B0604020202020204" pitchFamily="34" charset="0"/>
              <a:buChar char="•"/>
            </a:pPr>
            <a:r>
              <a:rPr lang="en-US" b="1" i="0" dirty="0">
                <a:solidFill>
                  <a:srgbClr val="1F1F1F"/>
                </a:solidFill>
                <a:effectLst/>
              </a:rPr>
              <a:t>Decision Making:</a:t>
            </a:r>
            <a:r>
              <a:rPr lang="en-US" b="0" i="0" dirty="0">
                <a:solidFill>
                  <a:srgbClr val="1F1F1F"/>
                </a:solidFill>
                <a:effectLst/>
              </a:rPr>
              <a:t> What decisions did you make as a team to address the scenario? Why did you choose those options?</a:t>
            </a:r>
          </a:p>
          <a:p>
            <a:pPr marL="742950" lvl="1" indent="-285750" algn="l">
              <a:buFont typeface="Arial" panose="020B0604020202020204" pitchFamily="34" charset="0"/>
              <a:buChar char="•"/>
            </a:pPr>
            <a:r>
              <a:rPr lang="en-US" b="1" i="0" dirty="0">
                <a:solidFill>
                  <a:srgbClr val="1F1F1F"/>
                </a:solidFill>
                <a:effectLst/>
              </a:rPr>
              <a:t>Competency Application:</a:t>
            </a:r>
            <a:r>
              <a:rPr lang="en-US" b="0" i="0" dirty="0">
                <a:solidFill>
                  <a:srgbClr val="1F1F1F"/>
                </a:solidFill>
                <a:effectLst/>
              </a:rPr>
              <a:t> How did your chosen actions reflect the chosen competency from the Al Futtaim framework?</a:t>
            </a:r>
          </a:p>
          <a:p>
            <a:pPr marL="742950" lvl="1" indent="-285750" algn="l">
              <a:buFont typeface="Arial" panose="020B0604020202020204" pitchFamily="34" charset="0"/>
              <a:buChar char="•"/>
            </a:pPr>
            <a:r>
              <a:rPr lang="en-US" b="1" i="0" dirty="0">
                <a:solidFill>
                  <a:srgbClr val="1F1F1F"/>
                </a:solidFill>
                <a:effectLst/>
              </a:rPr>
              <a:t>Learning Points:</a:t>
            </a:r>
            <a:r>
              <a:rPr lang="en-US" b="0" i="0" dirty="0">
                <a:solidFill>
                  <a:srgbClr val="1F1F1F"/>
                </a:solidFill>
                <a:effectLst/>
              </a:rPr>
              <a:t> What key takeaways can be drawn from this scenario regarding effective leadership within the Al Futtaim framework?</a:t>
            </a:r>
          </a:p>
          <a:p>
            <a:pPr algn="l"/>
            <a:endParaRPr lang="en-US" b="0" i="0" dirty="0">
              <a:solidFill>
                <a:srgbClr val="1F1F1F"/>
              </a:solidFill>
              <a:effectLst/>
            </a:endParaRPr>
          </a:p>
        </p:txBody>
      </p:sp>
      <p:sp>
        <p:nvSpPr>
          <p:cNvPr id="5" name="Slide Number Placeholder 4">
            <a:extLst>
              <a:ext uri="{FF2B5EF4-FFF2-40B4-BE49-F238E27FC236}">
                <a16:creationId xmlns:a16="http://schemas.microsoft.com/office/drawing/2014/main" id="{0B0622A8-EC0B-E693-4F45-ABF950A5CE90}"/>
              </a:ext>
            </a:extLst>
          </p:cNvPr>
          <p:cNvSpPr>
            <a:spLocks noGrp="1"/>
          </p:cNvSpPr>
          <p:nvPr>
            <p:ph type="sldNum" sz="quarter" idx="4"/>
          </p:nvPr>
        </p:nvSpPr>
        <p:spPr/>
        <p:txBody>
          <a:bodyPr/>
          <a:lstStyle/>
          <a:p>
            <a:fld id="{ECCA700A-217A-43F9-BFCD-AFE4E0CB23D7}" type="slidenum">
              <a:rPr lang="en-US" smtClean="0"/>
              <a:pPr/>
              <a:t>31</a:t>
            </a:fld>
            <a:endParaRPr lang="en-US"/>
          </a:p>
        </p:txBody>
      </p:sp>
    </p:spTree>
    <p:extLst>
      <p:ext uri="{BB962C8B-B14F-4D97-AF65-F5344CB8AC3E}">
        <p14:creationId xmlns:p14="http://schemas.microsoft.com/office/powerpoint/2010/main" val="130417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28CF-AF83-A49F-4E44-D20712BF36C4}"/>
              </a:ext>
            </a:extLst>
          </p:cNvPr>
          <p:cNvSpPr>
            <a:spLocks noGrp="1"/>
          </p:cNvSpPr>
          <p:nvPr>
            <p:ph type="ctrTitle"/>
          </p:nvPr>
        </p:nvSpPr>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SESSION DEBRIEF</a:t>
            </a:r>
            <a:endParaRPr lang="en-AE" dirty="0"/>
          </a:p>
        </p:txBody>
      </p:sp>
      <p:sp>
        <p:nvSpPr>
          <p:cNvPr id="3" name="Subtitle 2">
            <a:extLst>
              <a:ext uri="{FF2B5EF4-FFF2-40B4-BE49-F238E27FC236}">
                <a16:creationId xmlns:a16="http://schemas.microsoft.com/office/drawing/2014/main" id="{BD8E56E5-0037-E772-C8A0-C58CDC8577D5}"/>
              </a:ext>
            </a:extLst>
          </p:cNvPr>
          <p:cNvSpPr>
            <a:spLocks noGrp="1"/>
          </p:cNvSpPr>
          <p:nvPr>
            <p:ph type="subTitle" idx="1"/>
          </p:nvPr>
        </p:nvSpPr>
        <p:spPr/>
        <p:txBody>
          <a:bodyPr/>
          <a:lstStyle/>
          <a:p>
            <a:r>
              <a:rPr lang="en-US" dirty="0"/>
              <a:t>Debrief Game</a:t>
            </a:r>
            <a:endParaRPr lang="en-AE" dirty="0"/>
          </a:p>
        </p:txBody>
      </p:sp>
      <p:sp>
        <p:nvSpPr>
          <p:cNvPr id="4" name="Text Placeholder 3">
            <a:extLst>
              <a:ext uri="{FF2B5EF4-FFF2-40B4-BE49-F238E27FC236}">
                <a16:creationId xmlns:a16="http://schemas.microsoft.com/office/drawing/2014/main" id="{6AAB6AB6-EEB8-6D85-685A-7DD08A8C2C54}"/>
              </a:ext>
            </a:extLst>
          </p:cNvPr>
          <p:cNvSpPr>
            <a:spLocks noGrp="1"/>
          </p:cNvSpPr>
          <p:nvPr>
            <p:ph type="body" sz="quarter" idx="10"/>
          </p:nvPr>
        </p:nvSpPr>
        <p:spPr/>
        <p:txBody>
          <a:bodyPr/>
          <a:lstStyle/>
          <a:p>
            <a:pPr algn="just"/>
            <a:r>
              <a:rPr lang="en-US" b="1" dirty="0">
                <a:solidFill>
                  <a:schemeClr val="accent1"/>
                </a:solidFill>
              </a:rPr>
              <a:t>Slide 36</a:t>
            </a:r>
            <a:endParaRPr lang="en-US" dirty="0"/>
          </a:p>
          <a:p>
            <a:pPr algn="just"/>
            <a:r>
              <a:rPr lang="en-US" dirty="0"/>
              <a:t>Finally, to recap on all the information that the session discussed, participants are required to complete the debrief game.  </a:t>
            </a:r>
          </a:p>
          <a:p>
            <a:pPr algn="just"/>
            <a:r>
              <a:rPr lang="en-US" dirty="0"/>
              <a:t>Show the slide with the QR code and assist participants to scan the code and answer all the questions. </a:t>
            </a:r>
          </a:p>
          <a:p>
            <a:pPr algn="just"/>
            <a:r>
              <a:rPr lang="en-US" dirty="0"/>
              <a:t>Activity is in the QR code below</a:t>
            </a:r>
            <a:endParaRPr lang="en-AE" dirty="0"/>
          </a:p>
        </p:txBody>
      </p:sp>
      <p:pic>
        <p:nvPicPr>
          <p:cNvPr id="5" name="Picture 4" descr="A qr code with black squares&#10;&#10;Description automatically generated">
            <a:hlinkClick r:id="rId2"/>
            <a:extLst>
              <a:ext uri="{FF2B5EF4-FFF2-40B4-BE49-F238E27FC236}">
                <a16:creationId xmlns:a16="http://schemas.microsoft.com/office/drawing/2014/main" id="{69A7FA60-60E6-851A-C63E-965C2D799D3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2438" y="4953000"/>
            <a:ext cx="3353123" cy="3353123"/>
          </a:xfrm>
          <a:prstGeom prst="rect">
            <a:avLst/>
          </a:prstGeom>
        </p:spPr>
      </p:pic>
      <p:sp>
        <p:nvSpPr>
          <p:cNvPr id="6" name="Slide Number Placeholder 5">
            <a:extLst>
              <a:ext uri="{FF2B5EF4-FFF2-40B4-BE49-F238E27FC236}">
                <a16:creationId xmlns:a16="http://schemas.microsoft.com/office/drawing/2014/main" id="{FACA39D3-CA9C-5C44-4415-421C562551B7}"/>
              </a:ext>
            </a:extLst>
          </p:cNvPr>
          <p:cNvSpPr>
            <a:spLocks noGrp="1"/>
          </p:cNvSpPr>
          <p:nvPr>
            <p:ph type="sldNum" sz="quarter" idx="4"/>
          </p:nvPr>
        </p:nvSpPr>
        <p:spPr/>
        <p:txBody>
          <a:bodyPr/>
          <a:lstStyle/>
          <a:p>
            <a:fld id="{ECCA700A-217A-43F9-BFCD-AFE4E0CB23D7}" type="slidenum">
              <a:rPr lang="en-US" smtClean="0"/>
              <a:pPr/>
              <a:t>32</a:t>
            </a:fld>
            <a:endParaRPr lang="en-US"/>
          </a:p>
        </p:txBody>
      </p:sp>
    </p:spTree>
    <p:extLst>
      <p:ext uri="{BB962C8B-B14F-4D97-AF65-F5344CB8AC3E}">
        <p14:creationId xmlns:p14="http://schemas.microsoft.com/office/powerpoint/2010/main" val="3660043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28CF-AF83-A49F-4E44-D20712BF36C4}"/>
              </a:ext>
            </a:extLst>
          </p:cNvPr>
          <p:cNvSpPr>
            <a:spLocks noGrp="1"/>
          </p:cNvSpPr>
          <p:nvPr>
            <p:ph type="ctrTitle"/>
          </p:nvPr>
        </p:nvSpPr>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SESSION DEBRIEF</a:t>
            </a:r>
            <a:endParaRPr lang="en-AE" dirty="0"/>
          </a:p>
        </p:txBody>
      </p:sp>
      <p:sp>
        <p:nvSpPr>
          <p:cNvPr id="3" name="Subtitle 2">
            <a:extLst>
              <a:ext uri="{FF2B5EF4-FFF2-40B4-BE49-F238E27FC236}">
                <a16:creationId xmlns:a16="http://schemas.microsoft.com/office/drawing/2014/main" id="{BD8E56E5-0037-E772-C8A0-C58CDC8577D5}"/>
              </a:ext>
            </a:extLst>
          </p:cNvPr>
          <p:cNvSpPr>
            <a:spLocks noGrp="1"/>
          </p:cNvSpPr>
          <p:nvPr>
            <p:ph type="subTitle" idx="1"/>
          </p:nvPr>
        </p:nvSpPr>
        <p:spPr/>
        <p:txBody>
          <a:bodyPr/>
          <a:lstStyle/>
          <a:p>
            <a:r>
              <a:rPr lang="en-US" dirty="0"/>
              <a:t>Evaluation</a:t>
            </a:r>
            <a:endParaRPr lang="en-AE" dirty="0"/>
          </a:p>
        </p:txBody>
      </p:sp>
      <p:sp>
        <p:nvSpPr>
          <p:cNvPr id="4" name="Text Placeholder 3">
            <a:extLst>
              <a:ext uri="{FF2B5EF4-FFF2-40B4-BE49-F238E27FC236}">
                <a16:creationId xmlns:a16="http://schemas.microsoft.com/office/drawing/2014/main" id="{6AAB6AB6-EEB8-6D85-685A-7DD08A8C2C54}"/>
              </a:ext>
            </a:extLst>
          </p:cNvPr>
          <p:cNvSpPr>
            <a:spLocks noGrp="1"/>
          </p:cNvSpPr>
          <p:nvPr>
            <p:ph type="body" sz="quarter" idx="10"/>
          </p:nvPr>
        </p:nvSpPr>
        <p:spPr/>
        <p:txBody>
          <a:bodyPr/>
          <a:lstStyle/>
          <a:p>
            <a:pPr algn="just"/>
            <a:r>
              <a:rPr lang="en-US" b="1" dirty="0">
                <a:solidFill>
                  <a:schemeClr val="accent1"/>
                </a:solidFill>
              </a:rPr>
              <a:t>Slide 37</a:t>
            </a:r>
            <a:endParaRPr lang="en-US" dirty="0"/>
          </a:p>
          <a:p>
            <a:pPr algn="just"/>
            <a:r>
              <a:rPr lang="en-US" dirty="0"/>
              <a:t>At the end of the session, ask participants to fill the evaluation form online using the below QR code</a:t>
            </a:r>
          </a:p>
          <a:p>
            <a:pPr algn="just"/>
            <a:endParaRPr lang="en-US" dirty="0"/>
          </a:p>
          <a:p>
            <a:pPr algn="just"/>
            <a:endParaRPr lang="en-AE" dirty="0"/>
          </a:p>
        </p:txBody>
      </p:sp>
      <p:sp>
        <p:nvSpPr>
          <p:cNvPr id="6" name="Slide Number Placeholder 5">
            <a:extLst>
              <a:ext uri="{FF2B5EF4-FFF2-40B4-BE49-F238E27FC236}">
                <a16:creationId xmlns:a16="http://schemas.microsoft.com/office/drawing/2014/main" id="{FACA39D3-CA9C-5C44-4415-421C562551B7}"/>
              </a:ext>
            </a:extLst>
          </p:cNvPr>
          <p:cNvSpPr>
            <a:spLocks noGrp="1"/>
          </p:cNvSpPr>
          <p:nvPr>
            <p:ph type="sldNum" sz="quarter" idx="4"/>
          </p:nvPr>
        </p:nvSpPr>
        <p:spPr/>
        <p:txBody>
          <a:bodyPr/>
          <a:lstStyle/>
          <a:p>
            <a:fld id="{ECCA700A-217A-43F9-BFCD-AFE4E0CB23D7}" type="slidenum">
              <a:rPr lang="en-US" smtClean="0"/>
              <a:pPr/>
              <a:t>33</a:t>
            </a:fld>
            <a:endParaRPr lang="en-US"/>
          </a:p>
        </p:txBody>
      </p:sp>
      <p:pic>
        <p:nvPicPr>
          <p:cNvPr id="7" name="Picture 6" descr="A qr code on a screen&#10;&#10;Description automatically generated">
            <a:extLst>
              <a:ext uri="{FF2B5EF4-FFF2-40B4-BE49-F238E27FC236}">
                <a16:creationId xmlns:a16="http://schemas.microsoft.com/office/drawing/2014/main" id="{9CE45923-5DD5-B2F3-E70F-9F097A833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137" y="3995801"/>
            <a:ext cx="4173255" cy="4173255"/>
          </a:xfrm>
          <a:prstGeom prst="rect">
            <a:avLst/>
          </a:prstGeom>
        </p:spPr>
      </p:pic>
    </p:spTree>
    <p:extLst>
      <p:ext uri="{BB962C8B-B14F-4D97-AF65-F5344CB8AC3E}">
        <p14:creationId xmlns:p14="http://schemas.microsoft.com/office/powerpoint/2010/main" val="3262132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11E750E-305D-50CF-AB88-6797A94D940E}"/>
              </a:ext>
            </a:extLst>
          </p:cNvPr>
          <p:cNvSpPr txBox="1">
            <a:spLocks/>
          </p:cNvSpPr>
          <p:nvPr/>
        </p:nvSpPr>
        <p:spPr>
          <a:xfrm>
            <a:off x="0" y="4146550"/>
            <a:ext cx="6858000" cy="806450"/>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400">
              <a:lnSpc>
                <a:spcPct val="100000"/>
              </a:lnSpc>
              <a:spcBef>
                <a:spcPts val="0"/>
              </a:spcBef>
              <a:buFont typeface="Arial" panose="020B0604020202020204" pitchFamily="34" charset="0"/>
              <a:buNone/>
              <a:defRPr/>
            </a:pPr>
            <a:r>
              <a:rPr lang="en-US" sz="3600" dirty="0">
                <a:solidFill>
                  <a:prstClr val="white"/>
                </a:solidFill>
                <a:latin typeface="Calibri" panose="020F0502020204030204"/>
              </a:rPr>
              <a:t>LEADERSHIP COMPETENCIES 101</a:t>
            </a:r>
          </a:p>
          <a:p>
            <a:pPr marL="0" indent="0" algn="ctr" defTabSz="914400">
              <a:lnSpc>
                <a:spcPct val="100000"/>
              </a:lnSpc>
              <a:spcBef>
                <a:spcPts val="0"/>
              </a:spcBef>
              <a:buFont typeface="Arial" panose="020B0604020202020204" pitchFamily="34" charset="0"/>
              <a:buNone/>
              <a:defRPr/>
            </a:pPr>
            <a:r>
              <a:rPr lang="en-US" sz="4000" dirty="0">
                <a:solidFill>
                  <a:schemeClr val="accent1"/>
                </a:solidFill>
                <a:latin typeface="Calibri" panose="020F0502020204030204"/>
              </a:rPr>
              <a:t>I </a:t>
            </a:r>
            <a:r>
              <a:rPr lang="en-US" sz="4000" dirty="0">
                <a:solidFill>
                  <a:prstClr val="white"/>
                </a:solidFill>
                <a:latin typeface="Calibri" panose="020F0502020204030204"/>
              </a:rPr>
              <a:t>Executive Kit Answer Sheet</a:t>
            </a:r>
          </a:p>
        </p:txBody>
      </p:sp>
    </p:spTree>
    <p:extLst>
      <p:ext uri="{BB962C8B-B14F-4D97-AF65-F5344CB8AC3E}">
        <p14:creationId xmlns:p14="http://schemas.microsoft.com/office/powerpoint/2010/main" val="204026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BDF8C0EE-CA26-B17F-5413-81C56C8AF93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EC81861-D8F0-3F18-5D9E-60853FE1D188}"/>
              </a:ext>
            </a:extLst>
          </p:cNvPr>
          <p:cNvSpPr/>
          <p:nvPr/>
        </p:nvSpPr>
        <p:spPr>
          <a:xfrm>
            <a:off x="332412" y="1013326"/>
            <a:ext cx="6193176" cy="8547769"/>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A59A138B-FB6C-ADD6-44AD-93ED0B27CD02}"/>
              </a:ext>
            </a:extLst>
          </p:cNvPr>
          <p:cNvGrpSpPr/>
          <p:nvPr/>
        </p:nvGrpSpPr>
        <p:grpSpPr>
          <a:xfrm>
            <a:off x="332412" y="414922"/>
            <a:ext cx="1146366" cy="1251990"/>
            <a:chOff x="-68791" y="2067888"/>
            <a:chExt cx="1146366" cy="1251990"/>
          </a:xfrm>
        </p:grpSpPr>
        <p:sp>
          <p:nvSpPr>
            <p:cNvPr id="7" name="Rectangle: Rounded Corners 6">
              <a:extLst>
                <a:ext uri="{FF2B5EF4-FFF2-40B4-BE49-F238E27FC236}">
                  <a16:creationId xmlns:a16="http://schemas.microsoft.com/office/drawing/2014/main" id="{4472571C-389D-7077-272E-25AB8B401330}"/>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6781E918-4D92-DDB8-B448-E4877CF2F5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91" y="2067888"/>
              <a:ext cx="1146366" cy="1036001"/>
            </a:xfrm>
            <a:prstGeom prst="rect">
              <a:avLst/>
            </a:prstGeom>
          </p:spPr>
        </p:pic>
      </p:grpSp>
      <p:sp>
        <p:nvSpPr>
          <p:cNvPr id="9" name="TextBox 8">
            <a:extLst>
              <a:ext uri="{FF2B5EF4-FFF2-40B4-BE49-F238E27FC236}">
                <a16:creationId xmlns:a16="http://schemas.microsoft.com/office/drawing/2014/main" id="{FDF10DC3-6936-6563-34B5-C2EAFA2ADFC2}"/>
              </a:ext>
            </a:extLst>
          </p:cNvPr>
          <p:cNvSpPr txBox="1"/>
          <p:nvPr/>
        </p:nvSpPr>
        <p:spPr>
          <a:xfrm>
            <a:off x="1478778" y="444375"/>
            <a:ext cx="3606569"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FUTTAIM FACTS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10" name="Table 9">
            <a:extLst>
              <a:ext uri="{FF2B5EF4-FFF2-40B4-BE49-F238E27FC236}">
                <a16:creationId xmlns:a16="http://schemas.microsoft.com/office/drawing/2014/main" id="{92C65A5A-E1DA-CA68-84D1-302C4F052DDD}"/>
              </a:ext>
            </a:extLst>
          </p:cNvPr>
          <p:cNvGraphicFramePr>
            <a:graphicFrameLocks noGrp="1"/>
          </p:cNvGraphicFramePr>
          <p:nvPr>
            <p:extLst>
              <p:ext uri="{D42A27DB-BD31-4B8C-83A1-F6EECF244321}">
                <p14:modId xmlns:p14="http://schemas.microsoft.com/office/powerpoint/2010/main" val="1389399580"/>
              </p:ext>
            </p:extLst>
          </p:nvPr>
        </p:nvGraphicFramePr>
        <p:xfrm>
          <a:off x="524934" y="1594449"/>
          <a:ext cx="5689600" cy="7419216"/>
        </p:xfrm>
        <a:graphic>
          <a:graphicData uri="http://schemas.openxmlformats.org/drawingml/2006/table">
            <a:tbl>
              <a:tblPr firstRow="1" bandRow="1">
                <a:tableStyleId>{2D5ABB26-0587-4C30-8999-92F81FD0307C}</a:tableStyleId>
              </a:tblPr>
              <a:tblGrid>
                <a:gridCol w="321733">
                  <a:extLst>
                    <a:ext uri="{9D8B030D-6E8A-4147-A177-3AD203B41FA5}">
                      <a16:colId xmlns:a16="http://schemas.microsoft.com/office/drawing/2014/main" val="906228094"/>
                    </a:ext>
                  </a:extLst>
                </a:gridCol>
                <a:gridCol w="5367867">
                  <a:extLst>
                    <a:ext uri="{9D8B030D-6E8A-4147-A177-3AD203B41FA5}">
                      <a16:colId xmlns:a16="http://schemas.microsoft.com/office/drawing/2014/main" val="199241451"/>
                    </a:ext>
                  </a:extLst>
                </a:gridCol>
              </a:tblGrid>
              <a:tr h="463701">
                <a:tc>
                  <a:txBody>
                    <a:bodyPr/>
                    <a:lstStyle/>
                    <a:p>
                      <a:pPr algn="ctr" fontAlgn="ctr"/>
                      <a:r>
                        <a:rPr lang="en-US" sz="1400" b="1" i="0" u="none" strike="noStrike" dirty="0">
                          <a:solidFill>
                            <a:schemeClr val="bg1"/>
                          </a:solidFill>
                          <a:effectLst/>
                          <a:latin typeface="Century Gothic" panose="020B0502020202020204" pitchFamily="34" charset="0"/>
                        </a:rPr>
                        <a:t>1</a:t>
                      </a:r>
                      <a:endParaRPr lang="en-AE" sz="1400" b="1" i="0" u="none" strike="noStrike" dirty="0">
                        <a:solidFill>
                          <a:schemeClr val="bg1"/>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tc>
                  <a:txBody>
                    <a:bodyPr/>
                    <a:lstStyle/>
                    <a:p>
                      <a:pPr lvl="1" algn="l" fontAlgn="b"/>
                      <a:r>
                        <a:rPr lang="en-AE" sz="1400" b="0" u="none" strike="noStrike" dirty="0">
                          <a:solidFill>
                            <a:srgbClr val="000000"/>
                          </a:solidFill>
                          <a:effectLst/>
                        </a:rPr>
                        <a:t>1955</a:t>
                      </a:r>
                      <a:endParaRPr lang="en-AE" sz="1400" b="0" i="0" u="none" strike="noStrike" dirty="0">
                        <a:solidFill>
                          <a:srgbClr val="000000"/>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5063346"/>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Polestar and BYD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865017"/>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Respect, Excellence, Collaboration, and Integrity</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8009327"/>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11 countries across the Middle East, Asia, and Africa</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3627895"/>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Al Futtaim Trade Point.</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964837"/>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Leadership in Sustainability, Leadership in Mobility, Innovation Growth </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5213753"/>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Polestar</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3172292"/>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Commercial Vehicles, Passenger Cars, Construction Equipment, Auto Logistics, and agriculture vehicles</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1381182"/>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Amazon</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8150742"/>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AE" sz="1400" b="0" u="none" strike="noStrike" dirty="0">
                          <a:solidFill>
                            <a:srgbClr val="000000"/>
                          </a:solidFill>
                          <a:effectLst/>
                        </a:rPr>
                        <a:t>44,000+</a:t>
                      </a:r>
                      <a:endParaRPr lang="en-AE"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6369352"/>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Al Futtaim Auto Centers</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6992291"/>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Toyota Land Cruiser</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0411084"/>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Gold Award in the category of the Best Innovative Sports Brand of the Year award </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61610047"/>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COP28</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7512162"/>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u="none" strike="noStrike" dirty="0">
                          <a:solidFill>
                            <a:srgbClr val="000000"/>
                          </a:solidFill>
                          <a:effectLst/>
                        </a:rPr>
                        <a:t>Paul Willis</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716701"/>
                  </a:ext>
                </a:extLst>
              </a:tr>
              <a:tr h="463701">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s-ES" sz="1400" b="0" u="none" strike="noStrike" dirty="0">
                          <a:solidFill>
                            <a:srgbClr val="000000"/>
                          </a:solidFill>
                          <a:effectLst/>
                        </a:rPr>
                        <a:t>Hino 300 Series </a:t>
                      </a:r>
                      <a:r>
                        <a:rPr lang="es-ES" sz="1400" b="0" u="none" strike="noStrike" dirty="0" err="1">
                          <a:solidFill>
                            <a:srgbClr val="000000"/>
                          </a:solidFill>
                          <a:effectLst/>
                        </a:rPr>
                        <a:t>Hybrid</a:t>
                      </a:r>
                      <a:r>
                        <a:rPr lang="es-ES" sz="1400" b="0" u="none" strike="noStrike" dirty="0">
                          <a:solidFill>
                            <a:srgbClr val="000000"/>
                          </a:solidFill>
                          <a:effectLst/>
                        </a:rPr>
                        <a:t>, Toyota </a:t>
                      </a:r>
                      <a:r>
                        <a:rPr lang="es-ES" sz="1400" b="0" u="none" strike="noStrike" dirty="0" err="1">
                          <a:solidFill>
                            <a:srgbClr val="000000"/>
                          </a:solidFill>
                          <a:effectLst/>
                        </a:rPr>
                        <a:t>Camry</a:t>
                      </a:r>
                      <a:r>
                        <a:rPr lang="es-ES" sz="1400" b="0" u="none" strike="noStrike" dirty="0">
                          <a:solidFill>
                            <a:srgbClr val="000000"/>
                          </a:solidFill>
                          <a:effectLst/>
                        </a:rPr>
                        <a:t> </a:t>
                      </a:r>
                      <a:r>
                        <a:rPr lang="es-ES" sz="1400" b="0" u="none" strike="noStrike" dirty="0" err="1">
                          <a:solidFill>
                            <a:srgbClr val="000000"/>
                          </a:solidFill>
                          <a:effectLst/>
                        </a:rPr>
                        <a:t>Hybrid</a:t>
                      </a:r>
                      <a:r>
                        <a:rPr lang="es-ES" sz="1400" b="0" u="none" strike="noStrike" dirty="0">
                          <a:solidFill>
                            <a:srgbClr val="000000"/>
                          </a:solidFill>
                          <a:effectLst/>
                        </a:rPr>
                        <a:t>, Toyota </a:t>
                      </a:r>
                      <a:r>
                        <a:rPr lang="es-ES" sz="1400" b="0" u="none" strike="noStrike" dirty="0" err="1">
                          <a:solidFill>
                            <a:srgbClr val="000000"/>
                          </a:solidFill>
                          <a:effectLst/>
                        </a:rPr>
                        <a:t>Prius</a:t>
                      </a:r>
                      <a:endParaRPr lang="es-E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5472212"/>
                  </a:ext>
                </a:extLst>
              </a:tr>
            </a:tbl>
          </a:graphicData>
        </a:graphic>
      </p:graphicFrame>
      <p:sp>
        <p:nvSpPr>
          <p:cNvPr id="2" name="Slide Number Placeholder 1">
            <a:extLst>
              <a:ext uri="{FF2B5EF4-FFF2-40B4-BE49-F238E27FC236}">
                <a16:creationId xmlns:a16="http://schemas.microsoft.com/office/drawing/2014/main" id="{87B5870F-C1DF-7CB9-77F2-E4CC01025F1E}"/>
              </a:ext>
            </a:extLst>
          </p:cNvPr>
          <p:cNvSpPr>
            <a:spLocks noGrp="1"/>
          </p:cNvSpPr>
          <p:nvPr>
            <p:ph type="sldNum" sz="quarter" idx="4"/>
          </p:nvPr>
        </p:nvSpPr>
        <p:spPr/>
        <p:txBody>
          <a:bodyPr/>
          <a:lstStyle/>
          <a:p>
            <a:fld id="{ECCA700A-217A-43F9-BFCD-AFE4E0CB23D7}" type="slidenum">
              <a:rPr lang="en-US" smtClean="0"/>
              <a:pPr/>
              <a:t>35</a:t>
            </a:fld>
            <a:endParaRPr lang="en-US"/>
          </a:p>
        </p:txBody>
      </p:sp>
    </p:spTree>
    <p:extLst>
      <p:ext uri="{BB962C8B-B14F-4D97-AF65-F5344CB8AC3E}">
        <p14:creationId xmlns:p14="http://schemas.microsoft.com/office/powerpoint/2010/main" val="345445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B189B841-BCB2-56C4-F50F-7ADFB433D4D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CB31929-C569-7DC9-40D2-FD18381F632B}"/>
              </a:ext>
            </a:extLst>
          </p:cNvPr>
          <p:cNvSpPr/>
          <p:nvPr/>
        </p:nvSpPr>
        <p:spPr>
          <a:xfrm>
            <a:off x="332412" y="1013326"/>
            <a:ext cx="6193176" cy="8706407"/>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76141399-26D5-D879-DC2B-14A53CBC467E}"/>
              </a:ext>
            </a:extLst>
          </p:cNvPr>
          <p:cNvGrpSpPr/>
          <p:nvPr/>
        </p:nvGrpSpPr>
        <p:grpSpPr>
          <a:xfrm>
            <a:off x="332412" y="435922"/>
            <a:ext cx="1146366" cy="1230990"/>
            <a:chOff x="-68791" y="2088888"/>
            <a:chExt cx="1146366" cy="1230990"/>
          </a:xfrm>
        </p:grpSpPr>
        <p:sp>
          <p:nvSpPr>
            <p:cNvPr id="7" name="Rectangle: Rounded Corners 6">
              <a:extLst>
                <a:ext uri="{FF2B5EF4-FFF2-40B4-BE49-F238E27FC236}">
                  <a16:creationId xmlns:a16="http://schemas.microsoft.com/office/drawing/2014/main" id="{5EFDF8DB-B46D-9CBC-10AB-3FD4346A8E5A}"/>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80F1B354-5973-DD10-62A5-9B3290077B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91" y="2088888"/>
              <a:ext cx="1146366" cy="994000"/>
            </a:xfrm>
            <a:prstGeom prst="rect">
              <a:avLst/>
            </a:prstGeom>
          </p:spPr>
        </p:pic>
      </p:grpSp>
      <p:sp>
        <p:nvSpPr>
          <p:cNvPr id="9" name="TextBox 8">
            <a:extLst>
              <a:ext uri="{FF2B5EF4-FFF2-40B4-BE49-F238E27FC236}">
                <a16:creationId xmlns:a16="http://schemas.microsoft.com/office/drawing/2014/main" id="{6FC57A37-7B81-46FD-83F8-73D8C557D1FA}"/>
              </a:ext>
            </a:extLst>
          </p:cNvPr>
          <p:cNvSpPr txBox="1"/>
          <p:nvPr/>
        </p:nvSpPr>
        <p:spPr>
          <a:xfrm>
            <a:off x="1478778" y="444375"/>
            <a:ext cx="3606569"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TRIVIA</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10" name="Table 9">
            <a:extLst>
              <a:ext uri="{FF2B5EF4-FFF2-40B4-BE49-F238E27FC236}">
                <a16:creationId xmlns:a16="http://schemas.microsoft.com/office/drawing/2014/main" id="{737DA17A-5280-9BC4-1FFE-4B8EB04B34E5}"/>
              </a:ext>
            </a:extLst>
          </p:cNvPr>
          <p:cNvGraphicFramePr>
            <a:graphicFrameLocks noGrp="1"/>
          </p:cNvGraphicFramePr>
          <p:nvPr>
            <p:extLst>
              <p:ext uri="{D42A27DB-BD31-4B8C-83A1-F6EECF244321}">
                <p14:modId xmlns:p14="http://schemas.microsoft.com/office/powerpoint/2010/main" val="2308037009"/>
              </p:ext>
            </p:extLst>
          </p:nvPr>
        </p:nvGraphicFramePr>
        <p:xfrm>
          <a:off x="540274" y="1448338"/>
          <a:ext cx="5689600" cy="8422640"/>
        </p:xfrm>
        <a:graphic>
          <a:graphicData uri="http://schemas.openxmlformats.org/drawingml/2006/table">
            <a:tbl>
              <a:tblPr firstRow="1" bandRow="1">
                <a:tableStyleId>{2D5ABB26-0587-4C30-8999-92F81FD0307C}</a:tableStyleId>
              </a:tblPr>
              <a:tblGrid>
                <a:gridCol w="321733">
                  <a:extLst>
                    <a:ext uri="{9D8B030D-6E8A-4147-A177-3AD203B41FA5}">
                      <a16:colId xmlns:a16="http://schemas.microsoft.com/office/drawing/2014/main" val="906228094"/>
                    </a:ext>
                  </a:extLst>
                </a:gridCol>
                <a:gridCol w="5367867">
                  <a:extLst>
                    <a:ext uri="{9D8B030D-6E8A-4147-A177-3AD203B41FA5}">
                      <a16:colId xmlns:a16="http://schemas.microsoft.com/office/drawing/2014/main" val="199241451"/>
                    </a:ext>
                  </a:extLst>
                </a:gridCol>
              </a:tblGrid>
              <a:tr h="180000">
                <a:tc>
                  <a:txBody>
                    <a:bodyPr/>
                    <a:lstStyle/>
                    <a:p>
                      <a:pPr algn="ctr" fontAlgn="ctr"/>
                      <a:r>
                        <a:rPr lang="en-US" sz="1400" b="1" i="0" u="none" strike="noStrike" dirty="0">
                          <a:solidFill>
                            <a:schemeClr val="bg1"/>
                          </a:solidFill>
                          <a:effectLst/>
                          <a:latin typeface="Century Gothic" panose="020B0502020202020204" pitchFamily="34" charset="0"/>
                        </a:rPr>
                        <a:t>1</a:t>
                      </a:r>
                      <a:endParaRPr lang="en-AE" sz="1400" b="1" i="0" u="none" strike="noStrike" dirty="0">
                        <a:solidFill>
                          <a:schemeClr val="bg1"/>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Carl Benz</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5063346"/>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Nash Motors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86501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err="1">
                          <a:solidFill>
                            <a:srgbClr val="000000"/>
                          </a:solidFill>
                          <a:effectLst/>
                          <a:latin typeface="+mn-lt"/>
                          <a:ea typeface="+mn-ea"/>
                          <a:cs typeface="+mn-cs"/>
                        </a:rPr>
                        <a:t>Flocken</a:t>
                      </a:r>
                      <a:r>
                        <a:rPr lang="en-US" sz="1400" b="0" u="none" strike="noStrike" kern="1200" dirty="0">
                          <a:solidFill>
                            <a:srgbClr val="000000"/>
                          </a:solidFill>
                          <a:effectLst/>
                          <a:latin typeface="+mn-lt"/>
                          <a:ea typeface="+mn-ea"/>
                          <a:cs typeface="+mn-cs"/>
                        </a:rPr>
                        <a:t> </a:t>
                      </a:r>
                      <a:r>
                        <a:rPr lang="en-US" sz="1400" b="0" u="none" strike="noStrike" kern="1200" dirty="0" err="1">
                          <a:solidFill>
                            <a:srgbClr val="000000"/>
                          </a:solidFill>
                          <a:effectLst/>
                          <a:latin typeface="+mn-lt"/>
                          <a:ea typeface="+mn-ea"/>
                          <a:cs typeface="+mn-cs"/>
                        </a:rPr>
                        <a:t>Elektrowagen</a:t>
                      </a:r>
                      <a:r>
                        <a:rPr lang="en-US" sz="1400" b="0" u="none" strike="noStrike" kern="1200" dirty="0">
                          <a:solidFill>
                            <a:srgbClr val="000000"/>
                          </a:solidFill>
                          <a:effectLst/>
                          <a:latin typeface="+mn-lt"/>
                          <a:ea typeface="+mn-ea"/>
                          <a:cs typeface="+mn-cs"/>
                        </a:rPr>
                        <a:t> (1888)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800932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Ford Model T</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3627895"/>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Toyota Corolla</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96483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Italy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5213753"/>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totaled approximately 79.4 million units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317229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Ford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138118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Uber</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815074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Sports Utility Vehicle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636935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Tesla Model 3 , Nissan Leaf , Chevrolet Bolt EV, BMW i3 , Hyundai Kona Electric , Kia Niro EV , Audi e-</a:t>
                      </a:r>
                      <a:r>
                        <a:rPr lang="en-US" sz="1400" b="0" u="none" strike="noStrike" kern="1200" dirty="0" err="1">
                          <a:solidFill>
                            <a:srgbClr val="000000"/>
                          </a:solidFill>
                          <a:effectLst/>
                          <a:latin typeface="+mn-lt"/>
                          <a:ea typeface="+mn-ea"/>
                          <a:cs typeface="+mn-cs"/>
                        </a:rPr>
                        <a:t>tron</a:t>
                      </a:r>
                      <a:r>
                        <a:rPr lang="en-US" sz="1400" b="0" u="none" strike="noStrike" kern="1200" dirty="0">
                          <a:solidFill>
                            <a:srgbClr val="000000"/>
                          </a:solidFill>
                          <a:effectLst/>
                          <a:latin typeface="+mn-lt"/>
                          <a:ea typeface="+mn-ea"/>
                          <a:cs typeface="+mn-cs"/>
                        </a:rPr>
                        <a:t> , Jaguar I-PACE, Ford Mustang Mach-E, Volkswagen ID.4, Porsche </a:t>
                      </a:r>
                      <a:r>
                        <a:rPr lang="en-US" sz="1400" b="0" u="none" strike="noStrike" kern="1200" dirty="0" err="1">
                          <a:solidFill>
                            <a:srgbClr val="000000"/>
                          </a:solidFill>
                          <a:effectLst/>
                          <a:latin typeface="+mn-lt"/>
                          <a:ea typeface="+mn-ea"/>
                          <a:cs typeface="+mn-cs"/>
                        </a:rPr>
                        <a:t>Taycan</a:t>
                      </a:r>
                      <a:r>
                        <a:rPr lang="en-US" sz="1400" b="0" u="none" strike="noStrike" kern="1200" dirty="0">
                          <a:solidFill>
                            <a:srgbClr val="000000"/>
                          </a:solidFill>
                          <a:effectLst/>
                          <a:latin typeface="+mn-lt"/>
                          <a:ea typeface="+mn-ea"/>
                          <a:cs typeface="+mn-cs"/>
                        </a:rPr>
                        <a:t>, Volvo XC40 Recharge, Rivian R1T, Lucid Air, Toyota Prius Prime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6992291"/>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Honda</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0411084"/>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China</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6161004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Anti-Lock Brake System</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751216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a:solidFill>
                            <a:srgbClr val="000000"/>
                          </a:solidFill>
                          <a:effectLst/>
                          <a:latin typeface="+mn-lt"/>
                          <a:ea typeface="+mn-ea"/>
                          <a:cs typeface="+mn-cs"/>
                        </a:rPr>
                        <a:t>Ferrari</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716701"/>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u="none" strike="noStrike" kern="1200" dirty="0">
                          <a:solidFill>
                            <a:srgbClr val="000000"/>
                          </a:solidFill>
                          <a:effectLst/>
                          <a:latin typeface="+mn-lt"/>
                          <a:ea typeface="+mn-ea"/>
                          <a:cs typeface="+mn-cs"/>
                        </a:rPr>
                        <a:t>Ford Mustang</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5472212"/>
                  </a:ext>
                </a:extLst>
              </a:tr>
            </a:tbl>
          </a:graphicData>
        </a:graphic>
      </p:graphicFrame>
      <p:sp>
        <p:nvSpPr>
          <p:cNvPr id="2" name="Slide Number Placeholder 1">
            <a:extLst>
              <a:ext uri="{FF2B5EF4-FFF2-40B4-BE49-F238E27FC236}">
                <a16:creationId xmlns:a16="http://schemas.microsoft.com/office/drawing/2014/main" id="{63CD22E8-E0BB-B472-63FC-48C9926B968C}"/>
              </a:ext>
            </a:extLst>
          </p:cNvPr>
          <p:cNvSpPr>
            <a:spLocks noGrp="1"/>
          </p:cNvSpPr>
          <p:nvPr>
            <p:ph type="sldNum" sz="quarter" idx="4"/>
          </p:nvPr>
        </p:nvSpPr>
        <p:spPr/>
        <p:txBody>
          <a:bodyPr/>
          <a:lstStyle/>
          <a:p>
            <a:fld id="{ECCA700A-217A-43F9-BFCD-AFE4E0CB23D7}" type="slidenum">
              <a:rPr lang="en-US" smtClean="0"/>
              <a:pPr/>
              <a:t>36</a:t>
            </a:fld>
            <a:endParaRPr lang="en-US"/>
          </a:p>
        </p:txBody>
      </p:sp>
    </p:spTree>
    <p:extLst>
      <p:ext uri="{BB962C8B-B14F-4D97-AF65-F5344CB8AC3E}">
        <p14:creationId xmlns:p14="http://schemas.microsoft.com/office/powerpoint/2010/main" val="1150218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93ACE8A1-68D0-4EB8-3707-3847D6226654}"/>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C75417B-2852-82B3-83D6-126D4ABC473B}"/>
              </a:ext>
            </a:extLst>
          </p:cNvPr>
          <p:cNvSpPr/>
          <p:nvPr/>
        </p:nvSpPr>
        <p:spPr>
          <a:xfrm>
            <a:off x="332412" y="1482223"/>
            <a:ext cx="6193176" cy="4505083"/>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C1843F7B-ABDE-7F07-C56D-F1BC8DFD7E8F}"/>
              </a:ext>
            </a:extLst>
          </p:cNvPr>
          <p:cNvGrpSpPr/>
          <p:nvPr/>
        </p:nvGrpSpPr>
        <p:grpSpPr>
          <a:xfrm>
            <a:off x="383773" y="805573"/>
            <a:ext cx="1043644" cy="1230990"/>
            <a:chOff x="-17430" y="2088888"/>
            <a:chExt cx="1043644" cy="1230990"/>
          </a:xfrm>
        </p:grpSpPr>
        <p:sp>
          <p:nvSpPr>
            <p:cNvPr id="7" name="Rectangle: Rounded Corners 6">
              <a:extLst>
                <a:ext uri="{FF2B5EF4-FFF2-40B4-BE49-F238E27FC236}">
                  <a16:creationId xmlns:a16="http://schemas.microsoft.com/office/drawing/2014/main" id="{F47A99D5-823C-7C72-CE4A-78FB8EFA955D}"/>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399070ED-BE1F-A6F6-2384-4EE46187A0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756" y="2088888"/>
              <a:ext cx="813272" cy="994000"/>
            </a:xfrm>
            <a:prstGeom prst="rect">
              <a:avLst/>
            </a:prstGeom>
          </p:spPr>
        </p:pic>
      </p:grpSp>
      <p:sp>
        <p:nvSpPr>
          <p:cNvPr id="9" name="TextBox 8">
            <a:extLst>
              <a:ext uri="{FF2B5EF4-FFF2-40B4-BE49-F238E27FC236}">
                <a16:creationId xmlns:a16="http://schemas.microsoft.com/office/drawing/2014/main" id="{B3A80B24-4B2D-E3D7-8E9C-71B85AA30249}"/>
              </a:ext>
            </a:extLst>
          </p:cNvPr>
          <p:cNvSpPr txBox="1"/>
          <p:nvPr/>
        </p:nvSpPr>
        <p:spPr>
          <a:xfrm>
            <a:off x="1478778" y="444375"/>
            <a:ext cx="3606569" cy="1037848"/>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COMPETENCY CHRONICALS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10" name="Table 9">
            <a:extLst>
              <a:ext uri="{FF2B5EF4-FFF2-40B4-BE49-F238E27FC236}">
                <a16:creationId xmlns:a16="http://schemas.microsoft.com/office/drawing/2014/main" id="{B10ECFE5-F527-2779-A19F-F0709DDF554A}"/>
              </a:ext>
            </a:extLst>
          </p:cNvPr>
          <p:cNvGraphicFramePr>
            <a:graphicFrameLocks noGrp="1"/>
          </p:cNvGraphicFramePr>
          <p:nvPr/>
        </p:nvGraphicFramePr>
        <p:xfrm>
          <a:off x="540274" y="1895808"/>
          <a:ext cx="5689600" cy="3784600"/>
        </p:xfrm>
        <a:graphic>
          <a:graphicData uri="http://schemas.openxmlformats.org/drawingml/2006/table">
            <a:tbl>
              <a:tblPr firstRow="1" bandRow="1">
                <a:tableStyleId>{2D5ABB26-0587-4C30-8999-92F81FD0307C}</a:tableStyleId>
              </a:tblPr>
              <a:tblGrid>
                <a:gridCol w="321733">
                  <a:extLst>
                    <a:ext uri="{9D8B030D-6E8A-4147-A177-3AD203B41FA5}">
                      <a16:colId xmlns:a16="http://schemas.microsoft.com/office/drawing/2014/main" val="906228094"/>
                    </a:ext>
                  </a:extLst>
                </a:gridCol>
                <a:gridCol w="5367867">
                  <a:extLst>
                    <a:ext uri="{9D8B030D-6E8A-4147-A177-3AD203B41FA5}">
                      <a16:colId xmlns:a16="http://schemas.microsoft.com/office/drawing/2014/main" val="199241451"/>
                    </a:ext>
                  </a:extLst>
                </a:gridCol>
              </a:tblGrid>
              <a:tr h="180000">
                <a:tc>
                  <a:txBody>
                    <a:bodyPr/>
                    <a:lstStyle/>
                    <a:p>
                      <a:pPr algn="ctr" fontAlgn="ctr"/>
                      <a:r>
                        <a:rPr lang="en-US" sz="1400" b="1" i="0" u="none" strike="noStrike" dirty="0">
                          <a:solidFill>
                            <a:schemeClr val="bg1"/>
                          </a:solidFill>
                          <a:effectLst/>
                          <a:latin typeface="Century Gothic" panose="020B0502020202020204" pitchFamily="34" charset="0"/>
                        </a:rPr>
                        <a:t>1</a:t>
                      </a:r>
                      <a:endParaRPr lang="en-AE" sz="1400" b="1" i="0" u="none" strike="noStrike" dirty="0">
                        <a:solidFill>
                          <a:schemeClr val="bg1"/>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Commercial Drive </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5063346"/>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Goal Driven </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86501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Managing Complexity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800932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Influence and Challenge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3627895"/>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Customer Centricity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964837"/>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Future Proofing</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5213753"/>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Change Agile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3172292"/>
                  </a:ext>
                </a:extLst>
              </a:tr>
              <a:tr h="509270">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entaur" panose="02030504050205020304" pitchFamily="18" charset="0"/>
                        </a:rPr>
                        <a:t>Engaging Leadership</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1381182"/>
                  </a:ext>
                </a:extLst>
              </a:tr>
            </a:tbl>
          </a:graphicData>
        </a:graphic>
      </p:graphicFrame>
      <p:sp>
        <p:nvSpPr>
          <p:cNvPr id="2" name="Rectangle: Rounded Corners 1">
            <a:extLst>
              <a:ext uri="{FF2B5EF4-FFF2-40B4-BE49-F238E27FC236}">
                <a16:creationId xmlns:a16="http://schemas.microsoft.com/office/drawing/2014/main" id="{202F334F-1E25-E271-6526-E813CF4C0F48}"/>
              </a:ext>
            </a:extLst>
          </p:cNvPr>
          <p:cNvSpPr/>
          <p:nvPr/>
        </p:nvSpPr>
        <p:spPr>
          <a:xfrm>
            <a:off x="445902" y="7159932"/>
            <a:ext cx="6193176" cy="2301694"/>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3" name="Group 2">
            <a:extLst>
              <a:ext uri="{FF2B5EF4-FFF2-40B4-BE49-F238E27FC236}">
                <a16:creationId xmlns:a16="http://schemas.microsoft.com/office/drawing/2014/main" id="{7DFB4BEF-EA11-C260-DF9A-7326ACB6CFD4}"/>
              </a:ext>
            </a:extLst>
          </p:cNvPr>
          <p:cNvGrpSpPr/>
          <p:nvPr/>
        </p:nvGrpSpPr>
        <p:grpSpPr>
          <a:xfrm>
            <a:off x="391419" y="6541646"/>
            <a:ext cx="993848" cy="1016003"/>
            <a:chOff x="32366" y="2088888"/>
            <a:chExt cx="993848" cy="1016003"/>
          </a:xfrm>
        </p:grpSpPr>
        <p:sp>
          <p:nvSpPr>
            <p:cNvPr id="4" name="Rectangle: Rounded Corners 3">
              <a:extLst>
                <a:ext uri="{FF2B5EF4-FFF2-40B4-BE49-F238E27FC236}">
                  <a16:creationId xmlns:a16="http://schemas.microsoft.com/office/drawing/2014/main" id="{8D03C328-587B-A426-710C-15FF7E64CB0B}"/>
                </a:ext>
              </a:extLst>
            </p:cNvPr>
            <p:cNvSpPr/>
            <p:nvPr/>
          </p:nvSpPr>
          <p:spPr>
            <a:xfrm>
              <a:off x="32366" y="2276234"/>
              <a:ext cx="993848" cy="828657"/>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11" name="Picture 10">
              <a:extLst>
                <a:ext uri="{FF2B5EF4-FFF2-40B4-BE49-F238E27FC236}">
                  <a16:creationId xmlns:a16="http://schemas.microsoft.com/office/drawing/2014/main" id="{EDE43A21-58D2-09C8-BD85-F7AD4DB411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66" y="2088888"/>
              <a:ext cx="944050" cy="994000"/>
            </a:xfrm>
            <a:prstGeom prst="rect">
              <a:avLst/>
            </a:prstGeom>
          </p:spPr>
        </p:pic>
      </p:grpSp>
      <p:sp>
        <p:nvSpPr>
          <p:cNvPr id="12" name="TextBox 11">
            <a:extLst>
              <a:ext uri="{FF2B5EF4-FFF2-40B4-BE49-F238E27FC236}">
                <a16:creationId xmlns:a16="http://schemas.microsoft.com/office/drawing/2014/main" id="{DAA90084-77B0-F1D5-D0DD-664FAFA27721}"/>
              </a:ext>
            </a:extLst>
          </p:cNvPr>
          <p:cNvSpPr txBox="1"/>
          <p:nvPr/>
        </p:nvSpPr>
        <p:spPr>
          <a:xfrm>
            <a:off x="1540907" y="6587394"/>
            <a:ext cx="4244328"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BRAVE  ENCOUNTERS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Slide Number Placeholder 12">
            <a:extLst>
              <a:ext uri="{FF2B5EF4-FFF2-40B4-BE49-F238E27FC236}">
                <a16:creationId xmlns:a16="http://schemas.microsoft.com/office/drawing/2014/main" id="{9A3A5C19-E9A0-7C66-FD7F-DF39A40423B9}"/>
              </a:ext>
            </a:extLst>
          </p:cNvPr>
          <p:cNvSpPr>
            <a:spLocks noGrp="1"/>
          </p:cNvSpPr>
          <p:nvPr>
            <p:ph type="sldNum" sz="quarter" idx="4"/>
          </p:nvPr>
        </p:nvSpPr>
        <p:spPr/>
        <p:txBody>
          <a:bodyPr/>
          <a:lstStyle/>
          <a:p>
            <a:fld id="{ECCA700A-217A-43F9-BFCD-AFE4E0CB23D7}" type="slidenum">
              <a:rPr lang="en-US" smtClean="0"/>
              <a:pPr/>
              <a:t>37</a:t>
            </a:fld>
            <a:endParaRPr lang="en-US"/>
          </a:p>
        </p:txBody>
      </p:sp>
      <p:sp>
        <p:nvSpPr>
          <p:cNvPr id="14" name="TextBox 13">
            <a:extLst>
              <a:ext uri="{FF2B5EF4-FFF2-40B4-BE49-F238E27FC236}">
                <a16:creationId xmlns:a16="http://schemas.microsoft.com/office/drawing/2014/main" id="{A2B81B3D-EC94-5F68-ED79-53819CD3B75E}"/>
              </a:ext>
            </a:extLst>
          </p:cNvPr>
          <p:cNvSpPr txBox="1"/>
          <p:nvPr/>
        </p:nvSpPr>
        <p:spPr>
          <a:xfrm>
            <a:off x="863444" y="7988589"/>
            <a:ext cx="5324279" cy="584775"/>
          </a:xfrm>
          <a:prstGeom prst="rect">
            <a:avLst/>
          </a:prstGeom>
          <a:noFill/>
        </p:spPr>
        <p:txBody>
          <a:bodyPr wrap="square">
            <a:spAutoFit/>
          </a:bodyPr>
          <a:lstStyle/>
          <a:p>
            <a:pPr algn="ctr" defTabSz="685800" fontAlgn="ctr"/>
            <a:r>
              <a:rPr lang="en-US" sz="1600" dirty="0">
                <a:solidFill>
                  <a:srgbClr val="000000"/>
                </a:solidFill>
                <a:latin typeface="Centaur" panose="02030504050205020304" pitchFamily="18" charset="0"/>
              </a:rPr>
              <a:t>A successful challenge is one where the team completes the agreed-upon task within 90 seconds time limit.</a:t>
            </a:r>
            <a:endParaRPr lang="en-AE" sz="1600" dirty="0">
              <a:solidFill>
                <a:srgbClr val="000000"/>
              </a:solidFill>
              <a:latin typeface="Centaur" panose="02030504050205020304" pitchFamily="18" charset="0"/>
            </a:endParaRPr>
          </a:p>
        </p:txBody>
      </p:sp>
    </p:spTree>
    <p:extLst>
      <p:ext uri="{BB962C8B-B14F-4D97-AF65-F5344CB8AC3E}">
        <p14:creationId xmlns:p14="http://schemas.microsoft.com/office/powerpoint/2010/main" val="3352659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1B98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0A47-C876-4738-CDF5-8D273FA1710C}"/>
              </a:ext>
            </a:extLst>
          </p:cNvPr>
          <p:cNvSpPr>
            <a:spLocks noGrp="1"/>
          </p:cNvSpPr>
          <p:nvPr>
            <p:ph type="ctrTitle"/>
          </p:nvPr>
        </p:nvSpPr>
        <p:spPr/>
        <p:txBody>
          <a:bodyPr/>
          <a:lstStyle/>
          <a:p>
            <a:r>
              <a:rPr lang="en-US" dirty="0"/>
              <a:t>SCENARIO CARDS ANSWER SHEET</a:t>
            </a:r>
            <a:endParaRPr lang="en-AE" dirty="0"/>
          </a:p>
        </p:txBody>
      </p:sp>
      <p:grpSp>
        <p:nvGrpSpPr>
          <p:cNvPr id="25" name="Group 24">
            <a:extLst>
              <a:ext uri="{FF2B5EF4-FFF2-40B4-BE49-F238E27FC236}">
                <a16:creationId xmlns:a16="http://schemas.microsoft.com/office/drawing/2014/main" id="{912364F5-E60A-DB7C-46A6-17606458A63A}"/>
              </a:ext>
            </a:extLst>
          </p:cNvPr>
          <p:cNvGrpSpPr/>
          <p:nvPr/>
        </p:nvGrpSpPr>
        <p:grpSpPr>
          <a:xfrm>
            <a:off x="3538829" y="2012706"/>
            <a:ext cx="2688294" cy="3220434"/>
            <a:chOff x="200395" y="2530472"/>
            <a:chExt cx="2688294" cy="3220434"/>
          </a:xfrm>
        </p:grpSpPr>
        <p:sp>
          <p:nvSpPr>
            <p:cNvPr id="23" name="Rectangle: Rounded Corners 22">
              <a:extLst>
                <a:ext uri="{FF2B5EF4-FFF2-40B4-BE49-F238E27FC236}">
                  <a16:creationId xmlns:a16="http://schemas.microsoft.com/office/drawing/2014/main" id="{6E1B328F-3702-1B3B-3993-2A9B9E47151E}"/>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sp>
          <p:nvSpPr>
            <p:cNvPr id="24" name="Rectangle: Rounded Corners 23">
              <a:extLst>
                <a:ext uri="{FF2B5EF4-FFF2-40B4-BE49-F238E27FC236}">
                  <a16:creationId xmlns:a16="http://schemas.microsoft.com/office/drawing/2014/main" id="{D3E7B469-A5E6-92B1-3031-8FB1A8B4A89E}"/>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22" name="Picture 21">
              <a:extLst>
                <a:ext uri="{FF2B5EF4-FFF2-40B4-BE49-F238E27FC236}">
                  <a16:creationId xmlns:a16="http://schemas.microsoft.com/office/drawing/2014/main" id="{47B55B38-80E7-3B9B-EBFE-0F0B41C34E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395" y="2530472"/>
              <a:ext cx="1146366" cy="1146366"/>
            </a:xfrm>
            <a:prstGeom prst="rect">
              <a:avLst/>
            </a:prstGeom>
          </p:spPr>
        </p:pic>
      </p:grpSp>
      <p:grpSp>
        <p:nvGrpSpPr>
          <p:cNvPr id="26" name="Group 25">
            <a:extLst>
              <a:ext uri="{FF2B5EF4-FFF2-40B4-BE49-F238E27FC236}">
                <a16:creationId xmlns:a16="http://schemas.microsoft.com/office/drawing/2014/main" id="{D972E02F-7672-6AA9-B4D5-1B8289CF66EC}"/>
              </a:ext>
            </a:extLst>
          </p:cNvPr>
          <p:cNvGrpSpPr/>
          <p:nvPr/>
        </p:nvGrpSpPr>
        <p:grpSpPr>
          <a:xfrm>
            <a:off x="3509187" y="5447943"/>
            <a:ext cx="2747579" cy="3233134"/>
            <a:chOff x="141110" y="2517772"/>
            <a:chExt cx="2747579" cy="3233134"/>
          </a:xfrm>
        </p:grpSpPr>
        <p:sp>
          <p:nvSpPr>
            <p:cNvPr id="27" name="Rectangle: Rounded Corners 26">
              <a:extLst>
                <a:ext uri="{FF2B5EF4-FFF2-40B4-BE49-F238E27FC236}">
                  <a16:creationId xmlns:a16="http://schemas.microsoft.com/office/drawing/2014/main" id="{2EB68239-5DE6-47EC-07FD-A1A4DD97013A}"/>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sp>
          <p:nvSpPr>
            <p:cNvPr id="28" name="Rectangle: Rounded Corners 27">
              <a:extLst>
                <a:ext uri="{FF2B5EF4-FFF2-40B4-BE49-F238E27FC236}">
                  <a16:creationId xmlns:a16="http://schemas.microsoft.com/office/drawing/2014/main" id="{EDA3F1C2-7B04-CD67-8980-6DD9E4F87B3E}"/>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29" name="Picture 28">
              <a:extLst>
                <a:ext uri="{FF2B5EF4-FFF2-40B4-BE49-F238E27FC236}">
                  <a16:creationId xmlns:a16="http://schemas.microsoft.com/office/drawing/2014/main" id="{53C3C85E-5791-0A3D-908D-DEFD6439D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110" y="2517772"/>
              <a:ext cx="1137936" cy="1146366"/>
            </a:xfrm>
            <a:prstGeom prst="rect">
              <a:avLst/>
            </a:prstGeom>
          </p:spPr>
        </p:pic>
      </p:grpSp>
      <p:grpSp>
        <p:nvGrpSpPr>
          <p:cNvPr id="30" name="Group 29">
            <a:extLst>
              <a:ext uri="{FF2B5EF4-FFF2-40B4-BE49-F238E27FC236}">
                <a16:creationId xmlns:a16="http://schemas.microsoft.com/office/drawing/2014/main" id="{6AE54755-7A72-73EE-E07A-05F0C9D234C8}"/>
              </a:ext>
            </a:extLst>
          </p:cNvPr>
          <p:cNvGrpSpPr/>
          <p:nvPr/>
        </p:nvGrpSpPr>
        <p:grpSpPr>
          <a:xfrm>
            <a:off x="460375" y="5447943"/>
            <a:ext cx="2688294" cy="3233134"/>
            <a:chOff x="200395" y="2517772"/>
            <a:chExt cx="2688294" cy="3233134"/>
          </a:xfrm>
        </p:grpSpPr>
        <p:sp>
          <p:nvSpPr>
            <p:cNvPr id="31" name="Rectangle: Rounded Corners 30">
              <a:extLst>
                <a:ext uri="{FF2B5EF4-FFF2-40B4-BE49-F238E27FC236}">
                  <a16:creationId xmlns:a16="http://schemas.microsoft.com/office/drawing/2014/main" id="{33D442D8-D933-3C25-BCA4-A4769472F966}"/>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sp>
          <p:nvSpPr>
            <p:cNvPr id="32" name="Rectangle: Rounded Corners 31">
              <a:extLst>
                <a:ext uri="{FF2B5EF4-FFF2-40B4-BE49-F238E27FC236}">
                  <a16:creationId xmlns:a16="http://schemas.microsoft.com/office/drawing/2014/main" id="{4B027212-4331-E870-DB4D-740AA98235EC}"/>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33" name="Picture 32">
              <a:extLst>
                <a:ext uri="{FF2B5EF4-FFF2-40B4-BE49-F238E27FC236}">
                  <a16:creationId xmlns:a16="http://schemas.microsoft.com/office/drawing/2014/main" id="{A4AD8E89-4431-B0A0-294D-A70EF09BC5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0395" y="2517772"/>
              <a:ext cx="1146366" cy="1146366"/>
            </a:xfrm>
            <a:prstGeom prst="rect">
              <a:avLst/>
            </a:prstGeom>
          </p:spPr>
        </p:pic>
      </p:grpSp>
      <p:grpSp>
        <p:nvGrpSpPr>
          <p:cNvPr id="34" name="Group 33">
            <a:extLst>
              <a:ext uri="{FF2B5EF4-FFF2-40B4-BE49-F238E27FC236}">
                <a16:creationId xmlns:a16="http://schemas.microsoft.com/office/drawing/2014/main" id="{0FA46703-B87E-C597-542D-BB1F76C1E624}"/>
              </a:ext>
            </a:extLst>
          </p:cNvPr>
          <p:cNvGrpSpPr/>
          <p:nvPr/>
        </p:nvGrpSpPr>
        <p:grpSpPr>
          <a:xfrm>
            <a:off x="473075" y="2012706"/>
            <a:ext cx="2662894" cy="3334734"/>
            <a:chOff x="225795" y="2416172"/>
            <a:chExt cx="2662894" cy="3334734"/>
          </a:xfrm>
        </p:grpSpPr>
        <p:sp>
          <p:nvSpPr>
            <p:cNvPr id="35" name="Rectangle: Rounded Corners 34">
              <a:extLst>
                <a:ext uri="{FF2B5EF4-FFF2-40B4-BE49-F238E27FC236}">
                  <a16:creationId xmlns:a16="http://schemas.microsoft.com/office/drawing/2014/main" id="{A072646F-3535-3038-AAB5-2A496CDEF465}"/>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sp>
          <p:nvSpPr>
            <p:cNvPr id="36" name="Rectangle: Rounded Corners 35">
              <a:extLst>
                <a:ext uri="{FF2B5EF4-FFF2-40B4-BE49-F238E27FC236}">
                  <a16:creationId xmlns:a16="http://schemas.microsoft.com/office/drawing/2014/main" id="{45158A5C-BF98-271B-1275-7672F0790A78}"/>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37" name="Picture 36" descr="A white figure in a pot with leaves&#10;&#10;Description automatically generated">
              <a:extLst>
                <a:ext uri="{FF2B5EF4-FFF2-40B4-BE49-F238E27FC236}">
                  <a16:creationId xmlns:a16="http://schemas.microsoft.com/office/drawing/2014/main" id="{78B20874-CF1B-75EB-785B-C6E0E08FA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95" y="2416172"/>
              <a:ext cx="1146366" cy="1146366"/>
            </a:xfrm>
            <a:prstGeom prst="rect">
              <a:avLst/>
            </a:prstGeom>
          </p:spPr>
        </p:pic>
      </p:grpSp>
      <p:graphicFrame>
        <p:nvGraphicFramePr>
          <p:cNvPr id="38" name="Table 37">
            <a:extLst>
              <a:ext uri="{FF2B5EF4-FFF2-40B4-BE49-F238E27FC236}">
                <a16:creationId xmlns:a16="http://schemas.microsoft.com/office/drawing/2014/main" id="{DFD2A7D5-F452-5C46-C2C6-E9205D522346}"/>
              </a:ext>
            </a:extLst>
          </p:cNvPr>
          <p:cNvGraphicFramePr>
            <a:graphicFrameLocks noGrp="1"/>
          </p:cNvGraphicFramePr>
          <p:nvPr/>
        </p:nvGraphicFramePr>
        <p:xfrm>
          <a:off x="1418589" y="2628726"/>
          <a:ext cx="1651594" cy="2682240"/>
        </p:xfrm>
        <a:graphic>
          <a:graphicData uri="http://schemas.openxmlformats.org/drawingml/2006/table">
            <a:tbl>
              <a:tblPr firstRow="1" bandRow="1">
                <a:tableStyleId>{2D5ABB26-0587-4C30-8999-92F81FD0307C}</a:tableStyleId>
              </a:tblPr>
              <a:tblGrid>
                <a:gridCol w="825797">
                  <a:extLst>
                    <a:ext uri="{9D8B030D-6E8A-4147-A177-3AD203B41FA5}">
                      <a16:colId xmlns:a16="http://schemas.microsoft.com/office/drawing/2014/main" val="1909445399"/>
                    </a:ext>
                  </a:extLst>
                </a:gridCol>
                <a:gridCol w="825797">
                  <a:extLst>
                    <a:ext uri="{9D8B030D-6E8A-4147-A177-3AD203B41FA5}">
                      <a16:colId xmlns:a16="http://schemas.microsoft.com/office/drawing/2014/main" val="2342669967"/>
                    </a:ext>
                  </a:extLst>
                </a:gridCol>
              </a:tblGrid>
              <a:tr h="289476">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289476">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289476">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289476">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289476">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289476">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289476">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289476">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1" name="Table 40">
            <a:extLst>
              <a:ext uri="{FF2B5EF4-FFF2-40B4-BE49-F238E27FC236}">
                <a16:creationId xmlns:a16="http://schemas.microsoft.com/office/drawing/2014/main" id="{DC83CEF7-03F9-13B5-8D5C-CCDC2F2C6AF5}"/>
              </a:ext>
            </a:extLst>
          </p:cNvPr>
          <p:cNvGraphicFramePr>
            <a:graphicFrameLocks noGrp="1"/>
          </p:cNvGraphicFramePr>
          <p:nvPr/>
        </p:nvGraphicFramePr>
        <p:xfrm>
          <a:off x="4576086" y="2474320"/>
          <a:ext cx="1536848" cy="2749244"/>
        </p:xfrm>
        <a:graphic>
          <a:graphicData uri="http://schemas.openxmlformats.org/drawingml/2006/table">
            <a:tbl>
              <a:tblPr firstRow="1" bandRow="1">
                <a:tableStyleId>{2D5ABB26-0587-4C30-8999-92F81FD0307C}</a:tableStyleId>
              </a:tblPr>
              <a:tblGrid>
                <a:gridCol w="949678">
                  <a:extLst>
                    <a:ext uri="{9D8B030D-6E8A-4147-A177-3AD203B41FA5}">
                      <a16:colId xmlns:a16="http://schemas.microsoft.com/office/drawing/2014/main" val="1909445399"/>
                    </a:ext>
                  </a:extLst>
                </a:gridCol>
                <a:gridCol w="587170">
                  <a:extLst>
                    <a:ext uri="{9D8B030D-6E8A-4147-A177-3AD203B41FA5}">
                      <a16:colId xmlns:a16="http://schemas.microsoft.com/office/drawing/2014/main" val="2342669967"/>
                    </a:ext>
                  </a:extLst>
                </a:gridCol>
              </a:tblGrid>
              <a:tr h="344852">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4852">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4852">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284191">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4852">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4852">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4852">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4852">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2" name="Table 41">
            <a:extLst>
              <a:ext uri="{FF2B5EF4-FFF2-40B4-BE49-F238E27FC236}">
                <a16:creationId xmlns:a16="http://schemas.microsoft.com/office/drawing/2014/main" id="{73984D20-6DFA-605E-9B01-035FF535620E}"/>
              </a:ext>
            </a:extLst>
          </p:cNvPr>
          <p:cNvGraphicFramePr>
            <a:graphicFrameLocks noGrp="1"/>
          </p:cNvGraphicFramePr>
          <p:nvPr/>
        </p:nvGraphicFramePr>
        <p:xfrm>
          <a:off x="1681715" y="5917557"/>
          <a:ext cx="1388468" cy="2738120"/>
        </p:xfrm>
        <a:graphic>
          <a:graphicData uri="http://schemas.openxmlformats.org/drawingml/2006/table">
            <a:tbl>
              <a:tblPr firstRow="1" bandRow="1">
                <a:tableStyleId>{2D5ABB26-0587-4C30-8999-92F81FD0307C}</a:tableStyleId>
              </a:tblPr>
              <a:tblGrid>
                <a:gridCol w="857988">
                  <a:extLst>
                    <a:ext uri="{9D8B030D-6E8A-4147-A177-3AD203B41FA5}">
                      <a16:colId xmlns:a16="http://schemas.microsoft.com/office/drawing/2014/main" val="1909445399"/>
                    </a:ext>
                  </a:extLst>
                </a:gridCol>
                <a:gridCol w="530480">
                  <a:extLst>
                    <a:ext uri="{9D8B030D-6E8A-4147-A177-3AD203B41FA5}">
                      <a16:colId xmlns:a16="http://schemas.microsoft.com/office/drawing/2014/main" val="2342669967"/>
                    </a:ext>
                  </a:extLst>
                </a:gridCol>
              </a:tblGrid>
              <a:tr h="342265">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2265">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2265">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342265">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2265">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2265">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2265">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2265">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3" name="Table 42">
            <a:extLst>
              <a:ext uri="{FF2B5EF4-FFF2-40B4-BE49-F238E27FC236}">
                <a16:creationId xmlns:a16="http://schemas.microsoft.com/office/drawing/2014/main" id="{A8816AEB-7CAC-0EDE-03D8-61121D7BCEE4}"/>
              </a:ext>
            </a:extLst>
          </p:cNvPr>
          <p:cNvGraphicFramePr>
            <a:graphicFrameLocks noGrp="1"/>
          </p:cNvGraphicFramePr>
          <p:nvPr/>
        </p:nvGraphicFramePr>
        <p:xfrm>
          <a:off x="4783170" y="5917557"/>
          <a:ext cx="1188146" cy="2768880"/>
        </p:xfrm>
        <a:graphic>
          <a:graphicData uri="http://schemas.openxmlformats.org/drawingml/2006/table">
            <a:tbl>
              <a:tblPr firstRow="1" bandRow="1">
                <a:tableStyleId>{2D5ABB26-0587-4C30-8999-92F81FD0307C}</a:tableStyleId>
              </a:tblPr>
              <a:tblGrid>
                <a:gridCol w="734201">
                  <a:extLst>
                    <a:ext uri="{9D8B030D-6E8A-4147-A177-3AD203B41FA5}">
                      <a16:colId xmlns:a16="http://schemas.microsoft.com/office/drawing/2014/main" val="1909445399"/>
                    </a:ext>
                  </a:extLst>
                </a:gridCol>
                <a:gridCol w="453945">
                  <a:extLst>
                    <a:ext uri="{9D8B030D-6E8A-4147-A177-3AD203B41FA5}">
                      <a16:colId xmlns:a16="http://schemas.microsoft.com/office/drawing/2014/main" val="2342669967"/>
                    </a:ext>
                  </a:extLst>
                </a:gridCol>
              </a:tblGrid>
              <a:tr h="346110">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6110">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6110">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346110">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B </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6110">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6110">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6110">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6110">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A </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sp>
        <p:nvSpPr>
          <p:cNvPr id="3" name="Slide Number Placeholder 2">
            <a:extLst>
              <a:ext uri="{FF2B5EF4-FFF2-40B4-BE49-F238E27FC236}">
                <a16:creationId xmlns:a16="http://schemas.microsoft.com/office/drawing/2014/main" id="{CD7B4B52-36DC-A0CE-CCB2-C79ACA378AFA}"/>
              </a:ext>
            </a:extLst>
          </p:cNvPr>
          <p:cNvSpPr>
            <a:spLocks noGrp="1"/>
          </p:cNvSpPr>
          <p:nvPr>
            <p:ph type="sldNum" sz="quarter" idx="4"/>
          </p:nvPr>
        </p:nvSpPr>
        <p:spPr/>
        <p:txBody>
          <a:bodyPr/>
          <a:lstStyle/>
          <a:p>
            <a:fld id="{ECCA700A-217A-43F9-BFCD-AFE4E0CB23D7}" type="slidenum">
              <a:rPr lang="en-US" smtClean="0"/>
              <a:pPr/>
              <a:t>38</a:t>
            </a:fld>
            <a:endParaRPr lang="en-US"/>
          </a:p>
        </p:txBody>
      </p:sp>
    </p:spTree>
    <p:extLst>
      <p:ext uri="{BB962C8B-B14F-4D97-AF65-F5344CB8AC3E}">
        <p14:creationId xmlns:p14="http://schemas.microsoft.com/office/powerpoint/2010/main" val="232908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7546C06-3372-0B34-A411-26CE2DF3105C}"/>
              </a:ext>
            </a:extLst>
          </p:cNvPr>
          <p:cNvSpPr txBox="1">
            <a:spLocks/>
          </p:cNvSpPr>
          <p:nvPr/>
        </p:nvSpPr>
        <p:spPr>
          <a:xfrm>
            <a:off x="0" y="4146550"/>
            <a:ext cx="6858000" cy="806450"/>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400">
              <a:lnSpc>
                <a:spcPct val="100000"/>
              </a:lnSpc>
              <a:spcBef>
                <a:spcPts val="0"/>
              </a:spcBef>
              <a:buFont typeface="Arial" panose="020B0604020202020204" pitchFamily="34" charset="0"/>
              <a:buNone/>
              <a:defRPr/>
            </a:pPr>
            <a:r>
              <a:rPr lang="en-US" sz="3600" dirty="0">
                <a:solidFill>
                  <a:prstClr val="white"/>
                </a:solidFill>
                <a:latin typeface="Calibri" panose="020F0502020204030204"/>
              </a:rPr>
              <a:t>LEADERSHIP COMPETENCIES 101</a:t>
            </a:r>
          </a:p>
          <a:p>
            <a:pPr marL="0" indent="0" algn="ctr" defTabSz="914400">
              <a:lnSpc>
                <a:spcPct val="100000"/>
              </a:lnSpc>
              <a:spcBef>
                <a:spcPts val="0"/>
              </a:spcBef>
              <a:buFont typeface="Arial" panose="020B0604020202020204" pitchFamily="34" charset="0"/>
              <a:buNone/>
              <a:defRPr/>
            </a:pPr>
            <a:r>
              <a:rPr lang="en-US" sz="4000" dirty="0">
                <a:solidFill>
                  <a:schemeClr val="accent1"/>
                </a:solidFill>
                <a:latin typeface="Calibri" panose="020F0502020204030204"/>
              </a:rPr>
              <a:t>I </a:t>
            </a:r>
            <a:r>
              <a:rPr lang="en-US" sz="4000" dirty="0">
                <a:solidFill>
                  <a:prstClr val="white"/>
                </a:solidFill>
                <a:latin typeface="Calibri" panose="020F0502020204030204"/>
              </a:rPr>
              <a:t>Leaders Kit Answer Sheet</a:t>
            </a:r>
          </a:p>
        </p:txBody>
      </p:sp>
    </p:spTree>
    <p:extLst>
      <p:ext uri="{BB962C8B-B14F-4D97-AF65-F5344CB8AC3E}">
        <p14:creationId xmlns:p14="http://schemas.microsoft.com/office/powerpoint/2010/main" val="25231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24C611-78C7-5959-6F5A-645D8743E57D}"/>
              </a:ext>
            </a:extLst>
          </p:cNvPr>
          <p:cNvSpPr>
            <a:spLocks noGrp="1"/>
          </p:cNvSpPr>
          <p:nvPr>
            <p:ph type="ctrTitle"/>
          </p:nvPr>
        </p:nvSpPr>
        <p:spPr/>
        <p:txBody>
          <a:bodyPr/>
          <a:lstStyle/>
          <a:p>
            <a:r>
              <a:rPr lang="en-US" dirty="0"/>
              <a:t>INTRODUCTION</a:t>
            </a:r>
            <a:endParaRPr lang="en-AE" dirty="0"/>
          </a:p>
        </p:txBody>
      </p:sp>
      <p:sp>
        <p:nvSpPr>
          <p:cNvPr id="3" name="Subtitle 2">
            <a:extLst>
              <a:ext uri="{FF2B5EF4-FFF2-40B4-BE49-F238E27FC236}">
                <a16:creationId xmlns:a16="http://schemas.microsoft.com/office/drawing/2014/main" id="{30686B20-1BFD-47A9-8498-049F9E688DB3}"/>
              </a:ext>
            </a:extLst>
          </p:cNvPr>
          <p:cNvSpPr>
            <a:spLocks noGrp="1"/>
          </p:cNvSpPr>
          <p:nvPr>
            <p:ph type="subTitle" idx="1"/>
          </p:nvPr>
        </p:nvSpPr>
        <p:spPr>
          <a:xfrm>
            <a:off x="379878" y="2120672"/>
            <a:ext cx="5914707" cy="256768"/>
          </a:xfrm>
        </p:spPr>
        <p:txBody>
          <a:bodyPr/>
          <a:lstStyle/>
          <a:p>
            <a:r>
              <a:rPr lang="en-US" dirty="0"/>
              <a:t>Workshop Structure</a:t>
            </a:r>
            <a:endParaRPr lang="en-AE" dirty="0"/>
          </a:p>
        </p:txBody>
      </p:sp>
      <p:sp>
        <p:nvSpPr>
          <p:cNvPr id="4" name="Text Placeholder 3">
            <a:extLst>
              <a:ext uri="{FF2B5EF4-FFF2-40B4-BE49-F238E27FC236}">
                <a16:creationId xmlns:a16="http://schemas.microsoft.com/office/drawing/2014/main" id="{02AD7F50-EE0E-6C3B-4EC1-79D4239774C8}"/>
              </a:ext>
            </a:extLst>
          </p:cNvPr>
          <p:cNvSpPr>
            <a:spLocks noGrp="1"/>
          </p:cNvSpPr>
          <p:nvPr>
            <p:ph type="body" sz="quarter" idx="10"/>
          </p:nvPr>
        </p:nvSpPr>
        <p:spPr>
          <a:xfrm>
            <a:off x="379412" y="2611306"/>
            <a:ext cx="5914707" cy="5833216"/>
          </a:xfrm>
        </p:spPr>
        <p:txBody>
          <a:bodyPr/>
          <a:lstStyle/>
          <a:p>
            <a:pPr>
              <a:lnSpc>
                <a:spcPct val="114000"/>
              </a:lnSpc>
              <a:spcBef>
                <a:spcPts val="1200"/>
              </a:spcBef>
            </a:pPr>
            <a:r>
              <a:rPr lang="en-US" sz="1600" b="1" dirty="0"/>
              <a:t>This guide provides a detailed roadmap for facilitating the workshop, including:</a:t>
            </a:r>
          </a:p>
          <a:p>
            <a:endParaRPr lang="en-US" dirty="0"/>
          </a:p>
          <a:p>
            <a:pPr marL="285750" indent="-285750">
              <a:buFont typeface="Arial" panose="020B0604020202020204" pitchFamily="34" charset="0"/>
              <a:buChar char="•"/>
            </a:pPr>
            <a:r>
              <a:rPr lang="en-US" b="1" dirty="0"/>
              <a:t>Session Introduction:</a:t>
            </a:r>
            <a:r>
              <a:rPr lang="en-US" dirty="0"/>
              <a:t> Briefly introduce yourself, the learning objectives of the workshop, and how this game-based session fits into the overall program.</a:t>
            </a:r>
          </a:p>
          <a:p>
            <a:pPr marL="285750" indent="-285750">
              <a:buFont typeface="Arial" panose="020B0604020202020204" pitchFamily="34" charset="0"/>
              <a:buChar char="•"/>
            </a:pPr>
            <a:r>
              <a:rPr lang="en-US" b="1" dirty="0"/>
              <a:t>Al Futtaim Leadership Model: </a:t>
            </a:r>
            <a:r>
              <a:rPr lang="en-US" dirty="0"/>
              <a:t>Provide a concise overview of the key elements of the Al Futtaim Leadership Model to create a strong foundation for the game.</a:t>
            </a:r>
          </a:p>
          <a:p>
            <a:pPr marL="285750" indent="-285750">
              <a:buFont typeface="Arial" panose="020B0604020202020204" pitchFamily="34" charset="0"/>
              <a:buChar char="•"/>
            </a:pPr>
            <a:r>
              <a:rPr lang="en-US" b="1" dirty="0"/>
              <a:t>Game Set-up &amp; Rules: </a:t>
            </a:r>
            <a:r>
              <a:rPr lang="en-US" dirty="0"/>
              <a:t>Here, you'll detail the steps for setting up the game environment, materials needed, and explain the game rules clearly.</a:t>
            </a:r>
          </a:p>
          <a:p>
            <a:pPr marL="285750" indent="-285750">
              <a:buFont typeface="Arial" panose="020B0604020202020204" pitchFamily="34" charset="0"/>
              <a:buChar char="•"/>
            </a:pPr>
            <a:r>
              <a:rPr lang="en-US" b="1" dirty="0"/>
              <a:t>Session Debrief: </a:t>
            </a:r>
            <a:r>
              <a:rPr lang="en-US" dirty="0"/>
              <a:t>Following the game, dedicate time for a facilitated discussion to debrief the experience, analyze player actions, and connect learnings back to the Al Futtaim Leadership Model.</a:t>
            </a:r>
          </a:p>
          <a:p>
            <a:r>
              <a:rPr lang="en-US" dirty="0"/>
              <a:t>By the conclusion of this session, participants will be equipped with a clear understanding of our Leadership Competency Framework and a personalized roadmap for further honing their leadership skills.</a:t>
            </a:r>
          </a:p>
          <a:p>
            <a:endParaRPr lang="en-US" dirty="0"/>
          </a:p>
          <a:p>
            <a:endParaRPr lang="en-AE" dirty="0"/>
          </a:p>
        </p:txBody>
      </p:sp>
      <p:sp>
        <p:nvSpPr>
          <p:cNvPr id="2" name="Slide Number Placeholder 1">
            <a:extLst>
              <a:ext uri="{FF2B5EF4-FFF2-40B4-BE49-F238E27FC236}">
                <a16:creationId xmlns:a16="http://schemas.microsoft.com/office/drawing/2014/main" id="{AD1F1952-220B-A127-18D6-A795F1ECD55A}"/>
              </a:ext>
            </a:extLst>
          </p:cNvPr>
          <p:cNvSpPr>
            <a:spLocks noGrp="1"/>
          </p:cNvSpPr>
          <p:nvPr>
            <p:ph type="sldNum" sz="quarter" idx="4"/>
          </p:nvPr>
        </p:nvSpPr>
        <p:spPr/>
        <p:txBody>
          <a:bodyPr/>
          <a:lstStyle/>
          <a:p>
            <a:fld id="{ECCA700A-217A-43F9-BFCD-AFE4E0CB23D7}" type="slidenum">
              <a:rPr lang="en-US" smtClean="0"/>
              <a:pPr/>
              <a:t>4</a:t>
            </a:fld>
            <a:endParaRPr lang="en-US"/>
          </a:p>
        </p:txBody>
      </p:sp>
    </p:spTree>
    <p:extLst>
      <p:ext uri="{BB962C8B-B14F-4D97-AF65-F5344CB8AC3E}">
        <p14:creationId xmlns:p14="http://schemas.microsoft.com/office/powerpoint/2010/main" val="347485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BDF8C0EE-CA26-B17F-5413-81C56C8AF93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EC81861-D8F0-3F18-5D9E-60853FE1D188}"/>
              </a:ext>
            </a:extLst>
          </p:cNvPr>
          <p:cNvSpPr/>
          <p:nvPr/>
        </p:nvSpPr>
        <p:spPr>
          <a:xfrm>
            <a:off x="332412" y="1013326"/>
            <a:ext cx="6193176" cy="8547769"/>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A59A138B-FB6C-ADD6-44AD-93ED0B27CD02}"/>
              </a:ext>
            </a:extLst>
          </p:cNvPr>
          <p:cNvGrpSpPr/>
          <p:nvPr/>
        </p:nvGrpSpPr>
        <p:grpSpPr>
          <a:xfrm>
            <a:off x="332412" y="414922"/>
            <a:ext cx="1146366" cy="1251990"/>
            <a:chOff x="-68791" y="2067888"/>
            <a:chExt cx="1146366" cy="1251990"/>
          </a:xfrm>
        </p:grpSpPr>
        <p:sp>
          <p:nvSpPr>
            <p:cNvPr id="7" name="Rectangle: Rounded Corners 6">
              <a:extLst>
                <a:ext uri="{FF2B5EF4-FFF2-40B4-BE49-F238E27FC236}">
                  <a16:creationId xmlns:a16="http://schemas.microsoft.com/office/drawing/2014/main" id="{4472571C-389D-7077-272E-25AB8B401330}"/>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6781E918-4D92-DDB8-B448-E4877CF2F5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91" y="2067888"/>
              <a:ext cx="1146366" cy="1036001"/>
            </a:xfrm>
            <a:prstGeom prst="rect">
              <a:avLst/>
            </a:prstGeom>
          </p:spPr>
        </p:pic>
      </p:grpSp>
      <p:sp>
        <p:nvSpPr>
          <p:cNvPr id="9" name="TextBox 8">
            <a:extLst>
              <a:ext uri="{FF2B5EF4-FFF2-40B4-BE49-F238E27FC236}">
                <a16:creationId xmlns:a16="http://schemas.microsoft.com/office/drawing/2014/main" id="{FDF10DC3-6936-6563-34B5-C2EAFA2ADFC2}"/>
              </a:ext>
            </a:extLst>
          </p:cNvPr>
          <p:cNvSpPr txBox="1"/>
          <p:nvPr/>
        </p:nvSpPr>
        <p:spPr>
          <a:xfrm>
            <a:off x="1478778" y="444375"/>
            <a:ext cx="3606569"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FUTTAIM FACTS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10" name="Table 9">
            <a:extLst>
              <a:ext uri="{FF2B5EF4-FFF2-40B4-BE49-F238E27FC236}">
                <a16:creationId xmlns:a16="http://schemas.microsoft.com/office/drawing/2014/main" id="{92C65A5A-E1DA-CA68-84D1-302C4F052DDD}"/>
              </a:ext>
            </a:extLst>
          </p:cNvPr>
          <p:cNvGraphicFramePr>
            <a:graphicFrameLocks noGrp="1"/>
          </p:cNvGraphicFramePr>
          <p:nvPr>
            <p:extLst>
              <p:ext uri="{D42A27DB-BD31-4B8C-83A1-F6EECF244321}">
                <p14:modId xmlns:p14="http://schemas.microsoft.com/office/powerpoint/2010/main" val="2291862753"/>
              </p:ext>
            </p:extLst>
          </p:nvPr>
        </p:nvGraphicFramePr>
        <p:xfrm>
          <a:off x="584200" y="1765542"/>
          <a:ext cx="5689600" cy="7517190"/>
        </p:xfrm>
        <a:graphic>
          <a:graphicData uri="http://schemas.openxmlformats.org/drawingml/2006/table">
            <a:tbl>
              <a:tblPr firstRow="1" bandRow="1">
                <a:tableStyleId>{2D5ABB26-0587-4C30-8999-92F81FD0307C}</a:tableStyleId>
              </a:tblPr>
              <a:tblGrid>
                <a:gridCol w="321733">
                  <a:extLst>
                    <a:ext uri="{9D8B030D-6E8A-4147-A177-3AD203B41FA5}">
                      <a16:colId xmlns:a16="http://schemas.microsoft.com/office/drawing/2014/main" val="906228094"/>
                    </a:ext>
                  </a:extLst>
                </a:gridCol>
                <a:gridCol w="5367867">
                  <a:extLst>
                    <a:ext uri="{9D8B030D-6E8A-4147-A177-3AD203B41FA5}">
                      <a16:colId xmlns:a16="http://schemas.microsoft.com/office/drawing/2014/main" val="199241451"/>
                    </a:ext>
                  </a:extLst>
                </a:gridCol>
              </a:tblGrid>
              <a:tr h="432000">
                <a:tc>
                  <a:txBody>
                    <a:bodyPr/>
                    <a:lstStyle/>
                    <a:p>
                      <a:pPr algn="ctr" fontAlgn="ctr"/>
                      <a:r>
                        <a:rPr lang="en-US" sz="1400" b="1" i="0" u="none" strike="noStrike" dirty="0">
                          <a:solidFill>
                            <a:schemeClr val="bg1"/>
                          </a:solidFill>
                          <a:effectLst/>
                          <a:latin typeface="Century Gothic" panose="020B0502020202020204" pitchFamily="34" charset="0"/>
                        </a:rPr>
                        <a:t>1</a:t>
                      </a:r>
                      <a:endParaRPr lang="en-AE" sz="1400" b="1" i="0" u="none" strike="noStrike" dirty="0">
                        <a:solidFill>
                          <a:schemeClr val="bg1"/>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1955</a:t>
                      </a:r>
                      <a:endParaRPr lang="en-AE" sz="1400" b="0" i="0" u="none" strike="noStrike" dirty="0">
                        <a:solidFill>
                          <a:srgbClr val="000000"/>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5063346"/>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Polestar and BYD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865017"/>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Respect, Excellence, Collaboration, and Integrity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8009327"/>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11 Countries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3627895"/>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Al Futtaim Trade Point.</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964837"/>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350" b="0" i="0" kern="1200" dirty="0">
                          <a:solidFill>
                            <a:schemeClr val="tx1"/>
                          </a:solidFill>
                          <a:effectLst/>
                          <a:latin typeface="+mn-lt"/>
                          <a:ea typeface="+mn-ea"/>
                          <a:cs typeface="+mn-cs"/>
                        </a:rPr>
                        <a:t>Automotive Supply Chain of the Year 2017, ESEA Smart Services Award 2016 for M-Token Services &amp; Innovation Awards 2016 from Dubai Trades as well as the Supply Chain of the Year at the SCATA Awards 2016, Supply Chain of the Year 2015, </a:t>
                      </a:r>
                      <a:endParaRPr lang="en-US"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5213753"/>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Polestar</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3172292"/>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Commercial Vehicles, Passenger Cars, Construction Equipment, Auto Logistics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1381182"/>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1930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8150742"/>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40 Brands</a:t>
                      </a:r>
                      <a:endParaRPr lang="en-AE" sz="1400" b="0" i="0" u="none" strike="noStrike" dirty="0">
                        <a:solidFill>
                          <a:srgbClr val="000000"/>
                        </a:solidFill>
                        <a:effectLst/>
                        <a:latin typeface="Century Gothic" panose="020B0502020202020204" pitchFamily="34" charset="0"/>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6369352"/>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Al Futtaim Auto Centers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6992291"/>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Toyota Land Cruiser</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0411084"/>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 Gold Award in the category of the Best Innovative Sports Brand of the Year award </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61610047"/>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COP28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7512162"/>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n-US" sz="1400" b="0" i="0" u="none" strike="noStrike" dirty="0">
                          <a:solidFill>
                            <a:srgbClr val="000000"/>
                          </a:solidFill>
                          <a:effectLst/>
                          <a:latin typeface="Century Gothic" panose="020B0502020202020204" pitchFamily="34" charset="0"/>
                        </a:rPr>
                        <a:t>The current CEO of Al Futtaim Automotive is Paul Willis</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716701"/>
                  </a:ext>
                </a:extLst>
              </a:tr>
              <a:tr h="432000">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1" algn="l" fontAlgn="b"/>
                      <a:r>
                        <a:rPr lang="es-ES" sz="1400" b="0" i="0" u="none" strike="noStrike" dirty="0">
                          <a:solidFill>
                            <a:srgbClr val="000000"/>
                          </a:solidFill>
                          <a:effectLst/>
                          <a:latin typeface="Century Gothic" panose="020B0502020202020204" pitchFamily="34" charset="0"/>
                        </a:rPr>
                        <a:t>Toyota, Lexus, Honda, CDJR, Volvo ,</a:t>
                      </a:r>
                      <a:r>
                        <a:rPr lang="es-ES" sz="1400" b="0" i="0" u="none" strike="noStrike" dirty="0" err="1">
                          <a:solidFill>
                            <a:srgbClr val="000000"/>
                          </a:solidFill>
                          <a:effectLst/>
                          <a:latin typeface="Century Gothic" panose="020B0502020202020204" pitchFamily="34" charset="0"/>
                        </a:rPr>
                        <a:t>Polestar</a:t>
                      </a:r>
                      <a:r>
                        <a:rPr lang="es-ES" sz="1400" b="0" i="0" u="none" strike="noStrike" dirty="0">
                          <a:solidFill>
                            <a:srgbClr val="000000"/>
                          </a:solidFill>
                          <a:effectLst/>
                          <a:latin typeface="Century Gothic" panose="020B0502020202020204" pitchFamily="34" charset="0"/>
                        </a:rPr>
                        <a:t>, BYD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5472212"/>
                  </a:ext>
                </a:extLst>
              </a:tr>
            </a:tbl>
          </a:graphicData>
        </a:graphic>
      </p:graphicFrame>
      <p:sp>
        <p:nvSpPr>
          <p:cNvPr id="2" name="Slide Number Placeholder 1">
            <a:extLst>
              <a:ext uri="{FF2B5EF4-FFF2-40B4-BE49-F238E27FC236}">
                <a16:creationId xmlns:a16="http://schemas.microsoft.com/office/drawing/2014/main" id="{87B5870F-C1DF-7CB9-77F2-E4CC01025F1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CCA700A-217A-43F9-BFCD-AFE4E0CB23D7}" type="slidenum">
              <a:rPr kumimoji="0" lang="en-US" sz="1200" b="0" i="0" u="none" strike="noStrike" kern="1200" cap="none" spc="0" normalizeH="0" baseline="0" noProof="0" smtClean="0">
                <a:ln>
                  <a:noFill/>
                </a:ln>
                <a:solidFill>
                  <a:srgbClr val="000000"/>
                </a:solidFill>
                <a:effectLst/>
                <a:uLnTx/>
                <a:uFillTx/>
                <a:latin typeface="Century Gothic"/>
                <a:ea typeface="+mn-ea"/>
                <a:cs typeface="Tajawal"/>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Century Gothic"/>
              <a:ea typeface="+mn-ea"/>
              <a:cs typeface="Tajawal"/>
            </a:endParaRPr>
          </a:p>
        </p:txBody>
      </p:sp>
    </p:spTree>
    <p:extLst>
      <p:ext uri="{BB962C8B-B14F-4D97-AF65-F5344CB8AC3E}">
        <p14:creationId xmlns:p14="http://schemas.microsoft.com/office/powerpoint/2010/main" val="346435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B189B841-BCB2-56C4-F50F-7ADFB433D4D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CB31929-C569-7DC9-40D2-FD18381F632B}"/>
              </a:ext>
            </a:extLst>
          </p:cNvPr>
          <p:cNvSpPr/>
          <p:nvPr/>
        </p:nvSpPr>
        <p:spPr>
          <a:xfrm>
            <a:off x="332412" y="1013326"/>
            <a:ext cx="6193176" cy="8706407"/>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76141399-26D5-D879-DC2B-14A53CBC467E}"/>
              </a:ext>
            </a:extLst>
          </p:cNvPr>
          <p:cNvGrpSpPr/>
          <p:nvPr/>
        </p:nvGrpSpPr>
        <p:grpSpPr>
          <a:xfrm>
            <a:off x="332412" y="435922"/>
            <a:ext cx="1146366" cy="1230990"/>
            <a:chOff x="-68791" y="2088888"/>
            <a:chExt cx="1146366" cy="1230990"/>
          </a:xfrm>
        </p:grpSpPr>
        <p:sp>
          <p:nvSpPr>
            <p:cNvPr id="7" name="Rectangle: Rounded Corners 6">
              <a:extLst>
                <a:ext uri="{FF2B5EF4-FFF2-40B4-BE49-F238E27FC236}">
                  <a16:creationId xmlns:a16="http://schemas.microsoft.com/office/drawing/2014/main" id="{5EFDF8DB-B46D-9CBC-10AB-3FD4346A8E5A}"/>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80F1B354-5973-DD10-62A5-9B3290077B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91" y="2088888"/>
              <a:ext cx="1146366" cy="994000"/>
            </a:xfrm>
            <a:prstGeom prst="rect">
              <a:avLst/>
            </a:prstGeom>
          </p:spPr>
        </p:pic>
      </p:grpSp>
      <p:sp>
        <p:nvSpPr>
          <p:cNvPr id="9" name="TextBox 8">
            <a:extLst>
              <a:ext uri="{FF2B5EF4-FFF2-40B4-BE49-F238E27FC236}">
                <a16:creationId xmlns:a16="http://schemas.microsoft.com/office/drawing/2014/main" id="{6FC57A37-7B81-46FD-83F8-73D8C557D1FA}"/>
              </a:ext>
            </a:extLst>
          </p:cNvPr>
          <p:cNvSpPr txBox="1"/>
          <p:nvPr/>
        </p:nvSpPr>
        <p:spPr>
          <a:xfrm>
            <a:off x="1478778" y="444375"/>
            <a:ext cx="3606569"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TRIVIA</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10" name="Table 9">
            <a:extLst>
              <a:ext uri="{FF2B5EF4-FFF2-40B4-BE49-F238E27FC236}">
                <a16:creationId xmlns:a16="http://schemas.microsoft.com/office/drawing/2014/main" id="{737DA17A-5280-9BC4-1FFE-4B8EB04B34E5}"/>
              </a:ext>
            </a:extLst>
          </p:cNvPr>
          <p:cNvGraphicFramePr>
            <a:graphicFrameLocks noGrp="1"/>
          </p:cNvGraphicFramePr>
          <p:nvPr>
            <p:extLst>
              <p:ext uri="{D42A27DB-BD31-4B8C-83A1-F6EECF244321}">
                <p14:modId xmlns:p14="http://schemas.microsoft.com/office/powerpoint/2010/main" val="3176469559"/>
              </p:ext>
            </p:extLst>
          </p:nvPr>
        </p:nvGraphicFramePr>
        <p:xfrm>
          <a:off x="540274" y="1583802"/>
          <a:ext cx="5689600" cy="7858768"/>
        </p:xfrm>
        <a:graphic>
          <a:graphicData uri="http://schemas.openxmlformats.org/drawingml/2006/table">
            <a:tbl>
              <a:tblPr firstRow="1" bandRow="1">
                <a:tableStyleId>{2D5ABB26-0587-4C30-8999-92F81FD0307C}</a:tableStyleId>
              </a:tblPr>
              <a:tblGrid>
                <a:gridCol w="321733">
                  <a:extLst>
                    <a:ext uri="{9D8B030D-6E8A-4147-A177-3AD203B41FA5}">
                      <a16:colId xmlns:a16="http://schemas.microsoft.com/office/drawing/2014/main" val="906228094"/>
                    </a:ext>
                  </a:extLst>
                </a:gridCol>
                <a:gridCol w="5367867">
                  <a:extLst>
                    <a:ext uri="{9D8B030D-6E8A-4147-A177-3AD203B41FA5}">
                      <a16:colId xmlns:a16="http://schemas.microsoft.com/office/drawing/2014/main" val="199241451"/>
                    </a:ext>
                  </a:extLst>
                </a:gridCol>
              </a:tblGrid>
              <a:tr h="491173">
                <a:tc>
                  <a:txBody>
                    <a:bodyPr/>
                    <a:lstStyle/>
                    <a:p>
                      <a:pPr algn="ctr" fontAlgn="ctr"/>
                      <a:r>
                        <a:rPr lang="en-US" sz="1400" b="1" i="0" u="none" strike="noStrike" dirty="0">
                          <a:solidFill>
                            <a:schemeClr val="bg1"/>
                          </a:solidFill>
                          <a:effectLst/>
                          <a:latin typeface="Century Gothic" panose="020B0502020202020204" pitchFamily="34" charset="0"/>
                        </a:rPr>
                        <a:t>1</a:t>
                      </a:r>
                      <a:endParaRPr lang="en-AE" sz="1400" b="1" i="0" u="none" strike="noStrike" dirty="0">
                        <a:solidFill>
                          <a:schemeClr val="bg1"/>
                        </a:solidFill>
                        <a:effectLst/>
                        <a:latin typeface="Century Gothic" panose="020B0502020202020204" pitchFamily="34" charset="0"/>
                      </a:endParaRPr>
                    </a:p>
                  </a:txBody>
                  <a:tcPr marL="6350" marR="6350" marT="6350" marB="0" anchor="ctr">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Carl Benz</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5063346"/>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Sport utility vehicle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865017"/>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Ford Motor Company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8009327"/>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Toyota Corolla</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3627895"/>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Wolfsburg, Germany</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964837"/>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err="1">
                          <a:solidFill>
                            <a:srgbClr val="000000"/>
                          </a:solidFill>
                          <a:effectLst/>
                          <a:latin typeface="Century Gothic" panose="020B0502020202020204" pitchFamily="34" charset="0"/>
                          <a:ea typeface="+mn-ea"/>
                          <a:cs typeface="+mn-cs"/>
                        </a:rPr>
                        <a:t>Bayerische</a:t>
                      </a:r>
                      <a:r>
                        <a:rPr lang="en-US" sz="1400" b="0" i="0" u="none" strike="noStrike" kern="1200" dirty="0">
                          <a:solidFill>
                            <a:srgbClr val="000000"/>
                          </a:solidFill>
                          <a:effectLst/>
                          <a:latin typeface="Century Gothic" panose="020B0502020202020204" pitchFamily="34" charset="0"/>
                          <a:ea typeface="+mn-ea"/>
                          <a:cs typeface="+mn-cs"/>
                        </a:rPr>
                        <a:t> </a:t>
                      </a:r>
                      <a:r>
                        <a:rPr lang="en-US" sz="1400" b="0" i="0" u="none" strike="noStrike" kern="1200" dirty="0" err="1">
                          <a:solidFill>
                            <a:srgbClr val="000000"/>
                          </a:solidFill>
                          <a:effectLst/>
                          <a:latin typeface="Century Gothic" panose="020B0502020202020204" pitchFamily="34" charset="0"/>
                          <a:ea typeface="+mn-ea"/>
                          <a:cs typeface="+mn-cs"/>
                        </a:rPr>
                        <a:t>Motoren</a:t>
                      </a:r>
                      <a:r>
                        <a:rPr lang="en-US" sz="1400" b="0" i="0" u="none" strike="noStrike" kern="1200" dirty="0">
                          <a:solidFill>
                            <a:srgbClr val="000000"/>
                          </a:solidFill>
                          <a:effectLst/>
                          <a:latin typeface="Century Gothic" panose="020B0502020202020204" pitchFamily="34" charset="0"/>
                          <a:ea typeface="+mn-ea"/>
                          <a:cs typeface="+mn-cs"/>
                        </a:rPr>
                        <a:t> Werke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5213753"/>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Ford Model T</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3172292"/>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Sedan</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1381182"/>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1908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8150742"/>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marR="0" lvl="1" indent="0" algn="l" defTabSz="6858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entury Gothic" panose="020B0502020202020204" pitchFamily="34" charset="0"/>
                          <a:ea typeface="+mn-ea"/>
                          <a:cs typeface="+mn-cs"/>
                        </a:rPr>
                        <a:t>Amazon</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6369352"/>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Audi</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6992291"/>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SSC Tuatara</a:t>
                      </a:r>
                    </a:p>
                  </a:txBody>
                  <a:tcPr marL="63500" marR="63500" marT="50800" marB="50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0411084"/>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Honda</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61610047"/>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7</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Chevrolet </a:t>
                      </a:r>
                      <a:r>
                        <a:rPr lang="en-US" sz="1400" b="0" i="0" u="none" strike="noStrike" kern="1200" dirty="0" err="1">
                          <a:solidFill>
                            <a:srgbClr val="000000"/>
                          </a:solidFill>
                          <a:effectLst/>
                          <a:latin typeface="Century Gothic" panose="020B0502020202020204" pitchFamily="34" charset="0"/>
                          <a:ea typeface="+mn-ea"/>
                          <a:cs typeface="+mn-cs"/>
                        </a:rPr>
                        <a:t>Corvair</a:t>
                      </a:r>
                      <a:r>
                        <a:rPr lang="en-US" sz="1400" b="0" i="0" u="none" strike="noStrike" kern="1200" dirty="0">
                          <a:solidFill>
                            <a:srgbClr val="000000"/>
                          </a:solidFill>
                          <a:effectLst/>
                          <a:latin typeface="Century Gothic" panose="020B0502020202020204" pitchFamily="34" charset="0"/>
                          <a:ea typeface="+mn-ea"/>
                          <a:cs typeface="+mn-cs"/>
                        </a:rPr>
                        <a:t> Monza and the Oldsmobile </a:t>
                      </a:r>
                      <a:r>
                        <a:rPr lang="en-US" sz="1400" b="0" i="0" u="none" strike="noStrike" kern="1200" dirty="0" err="1">
                          <a:solidFill>
                            <a:srgbClr val="000000"/>
                          </a:solidFill>
                          <a:effectLst/>
                          <a:latin typeface="Century Gothic" panose="020B0502020202020204" pitchFamily="34" charset="0"/>
                          <a:ea typeface="+mn-ea"/>
                          <a:cs typeface="+mn-cs"/>
                        </a:rPr>
                        <a:t>Jetfire</a:t>
                      </a:r>
                      <a:endParaRPr lang="en-US" sz="1400" b="0" i="0" u="none" strike="noStrike" kern="1200" dirty="0">
                        <a:solidFill>
                          <a:srgbClr val="000000"/>
                        </a:solidFill>
                        <a:effectLst/>
                        <a:latin typeface="Century Gothic" panose="020B0502020202020204" pitchFamily="34" charset="0"/>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7512162"/>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The 397.360km/h (246.908mph) </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716701"/>
                  </a:ext>
                </a:extLst>
              </a:tr>
              <a:tr h="491173">
                <a:tc>
                  <a:txBody>
                    <a:bodyPr/>
                    <a:lstStyle/>
                    <a:p>
                      <a:pPr algn="ctr" fontAlgn="ctr"/>
                      <a:r>
                        <a:rPr lang="en-US" sz="1400" b="1" i="0" u="none" strike="noStrike" dirty="0">
                          <a:solidFill>
                            <a:schemeClr val="bg1"/>
                          </a:solidFill>
                          <a:effectLst/>
                          <a:latin typeface="Century Gothic" panose="020B0502020202020204" pitchFamily="34" charset="0"/>
                        </a:rPr>
                        <a:t>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1" algn="l" defTabSz="685800" rtl="0" eaLnBrk="1" fontAlgn="b" latinLnBrk="0" hangingPunct="1"/>
                      <a:r>
                        <a:rPr lang="en-US" sz="1400" b="0" i="0" u="none" strike="noStrike" kern="1200" dirty="0">
                          <a:solidFill>
                            <a:srgbClr val="000000"/>
                          </a:solidFill>
                          <a:effectLst/>
                          <a:latin typeface="Century Gothic" panose="020B0502020202020204" pitchFamily="34" charset="0"/>
                          <a:ea typeface="+mn-ea"/>
                          <a:cs typeface="+mn-cs"/>
                        </a:rPr>
                        <a:t>General Motors (GM)</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5472212"/>
                  </a:ext>
                </a:extLst>
              </a:tr>
            </a:tbl>
          </a:graphicData>
        </a:graphic>
      </p:graphicFrame>
      <p:sp>
        <p:nvSpPr>
          <p:cNvPr id="2" name="Slide Number Placeholder 1">
            <a:extLst>
              <a:ext uri="{FF2B5EF4-FFF2-40B4-BE49-F238E27FC236}">
                <a16:creationId xmlns:a16="http://schemas.microsoft.com/office/drawing/2014/main" id="{63CD22E8-E0BB-B472-63FC-48C9926B968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CCA700A-217A-43F9-BFCD-AFE4E0CB23D7}" type="slidenum">
              <a:rPr kumimoji="0" lang="en-US" sz="1200" b="0" i="0" u="none" strike="noStrike" kern="1200" cap="none" spc="0" normalizeH="0" baseline="0" noProof="0" smtClean="0">
                <a:ln>
                  <a:noFill/>
                </a:ln>
                <a:solidFill>
                  <a:srgbClr val="000000"/>
                </a:solidFill>
                <a:effectLst/>
                <a:uLnTx/>
                <a:uFillTx/>
                <a:latin typeface="Century Gothic"/>
                <a:ea typeface="+mn-ea"/>
                <a:cs typeface="Tajawal"/>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Century Gothic"/>
              <a:ea typeface="+mn-ea"/>
              <a:cs typeface="Tajawal"/>
            </a:endParaRPr>
          </a:p>
        </p:txBody>
      </p:sp>
    </p:spTree>
    <p:extLst>
      <p:ext uri="{BB962C8B-B14F-4D97-AF65-F5344CB8AC3E}">
        <p14:creationId xmlns:p14="http://schemas.microsoft.com/office/powerpoint/2010/main" val="220584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6350"/>
        </a:solidFill>
        <a:effectLst/>
      </p:bgPr>
    </p:bg>
    <p:spTree>
      <p:nvGrpSpPr>
        <p:cNvPr id="1" name="">
          <a:extLst>
            <a:ext uri="{FF2B5EF4-FFF2-40B4-BE49-F238E27FC236}">
              <a16:creationId xmlns:a16="http://schemas.microsoft.com/office/drawing/2014/main" id="{93ACE8A1-68D0-4EB8-3707-3847D6226654}"/>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C75417B-2852-82B3-83D6-126D4ABC473B}"/>
              </a:ext>
            </a:extLst>
          </p:cNvPr>
          <p:cNvSpPr/>
          <p:nvPr/>
        </p:nvSpPr>
        <p:spPr>
          <a:xfrm>
            <a:off x="332412" y="2074888"/>
            <a:ext cx="6193176" cy="3470777"/>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6" name="Group 5">
            <a:extLst>
              <a:ext uri="{FF2B5EF4-FFF2-40B4-BE49-F238E27FC236}">
                <a16:creationId xmlns:a16="http://schemas.microsoft.com/office/drawing/2014/main" id="{C1843F7B-ABDE-7F07-C56D-F1BC8DFD7E8F}"/>
              </a:ext>
            </a:extLst>
          </p:cNvPr>
          <p:cNvGrpSpPr/>
          <p:nvPr/>
        </p:nvGrpSpPr>
        <p:grpSpPr>
          <a:xfrm>
            <a:off x="383773" y="1398238"/>
            <a:ext cx="1043644" cy="1230990"/>
            <a:chOff x="-17430" y="2088888"/>
            <a:chExt cx="1043644" cy="1230990"/>
          </a:xfrm>
        </p:grpSpPr>
        <p:sp>
          <p:nvSpPr>
            <p:cNvPr id="7" name="Rectangle: Rounded Corners 6">
              <a:extLst>
                <a:ext uri="{FF2B5EF4-FFF2-40B4-BE49-F238E27FC236}">
                  <a16:creationId xmlns:a16="http://schemas.microsoft.com/office/drawing/2014/main" id="{F47A99D5-823C-7C72-CE4A-78FB8EFA955D}"/>
                </a:ext>
              </a:extLst>
            </p:cNvPr>
            <p:cNvSpPr/>
            <p:nvPr/>
          </p:nvSpPr>
          <p:spPr>
            <a:xfrm>
              <a:off x="-17430" y="2276234"/>
              <a:ext cx="1043644" cy="1043644"/>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8" name="Picture 7">
              <a:extLst>
                <a:ext uri="{FF2B5EF4-FFF2-40B4-BE49-F238E27FC236}">
                  <a16:creationId xmlns:a16="http://schemas.microsoft.com/office/drawing/2014/main" id="{399070ED-BE1F-A6F6-2384-4EE46187A0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756" y="2088888"/>
              <a:ext cx="813272" cy="994000"/>
            </a:xfrm>
            <a:prstGeom prst="rect">
              <a:avLst/>
            </a:prstGeom>
          </p:spPr>
        </p:pic>
      </p:grpSp>
      <p:sp>
        <p:nvSpPr>
          <p:cNvPr id="9" name="TextBox 8">
            <a:extLst>
              <a:ext uri="{FF2B5EF4-FFF2-40B4-BE49-F238E27FC236}">
                <a16:creationId xmlns:a16="http://schemas.microsoft.com/office/drawing/2014/main" id="{B3A80B24-4B2D-E3D7-8E9C-71B85AA30249}"/>
              </a:ext>
            </a:extLst>
          </p:cNvPr>
          <p:cNvSpPr txBox="1"/>
          <p:nvPr/>
        </p:nvSpPr>
        <p:spPr>
          <a:xfrm>
            <a:off x="1427417" y="1467404"/>
            <a:ext cx="5379222"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COMPETENCY CHRONICLES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Rectangle: Rounded Corners 1">
            <a:extLst>
              <a:ext uri="{FF2B5EF4-FFF2-40B4-BE49-F238E27FC236}">
                <a16:creationId xmlns:a16="http://schemas.microsoft.com/office/drawing/2014/main" id="{202F334F-1E25-E271-6526-E813CF4C0F48}"/>
              </a:ext>
            </a:extLst>
          </p:cNvPr>
          <p:cNvSpPr/>
          <p:nvPr/>
        </p:nvSpPr>
        <p:spPr>
          <a:xfrm>
            <a:off x="445902" y="6685801"/>
            <a:ext cx="6193176" cy="2301694"/>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grpSp>
        <p:nvGrpSpPr>
          <p:cNvPr id="3" name="Group 2">
            <a:extLst>
              <a:ext uri="{FF2B5EF4-FFF2-40B4-BE49-F238E27FC236}">
                <a16:creationId xmlns:a16="http://schemas.microsoft.com/office/drawing/2014/main" id="{7DFB4BEF-EA11-C260-DF9A-7326ACB6CFD4}"/>
              </a:ext>
            </a:extLst>
          </p:cNvPr>
          <p:cNvGrpSpPr/>
          <p:nvPr/>
        </p:nvGrpSpPr>
        <p:grpSpPr>
          <a:xfrm>
            <a:off x="391419" y="6067515"/>
            <a:ext cx="993848" cy="1016003"/>
            <a:chOff x="32366" y="2088888"/>
            <a:chExt cx="993848" cy="1016003"/>
          </a:xfrm>
        </p:grpSpPr>
        <p:sp>
          <p:nvSpPr>
            <p:cNvPr id="4" name="Rectangle: Rounded Corners 3">
              <a:extLst>
                <a:ext uri="{FF2B5EF4-FFF2-40B4-BE49-F238E27FC236}">
                  <a16:creationId xmlns:a16="http://schemas.microsoft.com/office/drawing/2014/main" id="{8D03C328-587B-A426-710C-15FF7E64CB0B}"/>
                </a:ext>
              </a:extLst>
            </p:cNvPr>
            <p:cNvSpPr/>
            <p:nvPr/>
          </p:nvSpPr>
          <p:spPr>
            <a:xfrm>
              <a:off x="32366" y="2276234"/>
              <a:ext cx="993848" cy="828657"/>
            </a:xfrm>
            <a:prstGeom prst="roundRect">
              <a:avLst/>
            </a:prstGeom>
            <a:solidFill>
              <a:srgbClr val="F16350"/>
            </a:solidFill>
            <a:ln>
              <a:solidFill>
                <a:srgbClr val="F16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entury Gothic"/>
                <a:ea typeface="+mn-ea"/>
                <a:cs typeface="Tajawal"/>
              </a:endParaRPr>
            </a:p>
          </p:txBody>
        </p:sp>
        <p:pic>
          <p:nvPicPr>
            <p:cNvPr id="11" name="Picture 10">
              <a:extLst>
                <a:ext uri="{FF2B5EF4-FFF2-40B4-BE49-F238E27FC236}">
                  <a16:creationId xmlns:a16="http://schemas.microsoft.com/office/drawing/2014/main" id="{EDE43A21-58D2-09C8-BD85-F7AD4DB411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66" y="2088888"/>
              <a:ext cx="944050" cy="994000"/>
            </a:xfrm>
            <a:prstGeom prst="rect">
              <a:avLst/>
            </a:prstGeom>
          </p:spPr>
        </p:pic>
      </p:grpSp>
      <p:sp>
        <p:nvSpPr>
          <p:cNvPr id="12" name="TextBox 11">
            <a:extLst>
              <a:ext uri="{FF2B5EF4-FFF2-40B4-BE49-F238E27FC236}">
                <a16:creationId xmlns:a16="http://schemas.microsoft.com/office/drawing/2014/main" id="{DAA90084-77B0-F1D5-D0DD-664FAFA27721}"/>
              </a:ext>
            </a:extLst>
          </p:cNvPr>
          <p:cNvSpPr txBox="1"/>
          <p:nvPr/>
        </p:nvSpPr>
        <p:spPr>
          <a:xfrm>
            <a:off x="1540907" y="6113263"/>
            <a:ext cx="4244328" cy="550535"/>
          </a:xfrm>
          <a:prstGeom prst="rect">
            <a:avLst/>
          </a:prstGeom>
          <a:noFill/>
        </p:spPr>
        <p:txBody>
          <a:bodyPr wrap="square" rtlCol="0">
            <a:spAutoFit/>
          </a:bodyPr>
          <a:lstStyle/>
          <a:p>
            <a:pPr marL="0" marR="0" lvl="0" indent="0" algn="l" defTabSz="914400" rtl="0" eaLnBrk="1" fontAlgn="auto" latinLnBrk="0" hangingPunct="1">
              <a:lnSpc>
                <a:spcPts val="3755"/>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BRAVE  ENCOUNTERS</a:t>
            </a:r>
            <a:endParaRPr kumimoji="0" lang="en-AE" sz="28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Slide Number Placeholder 12">
            <a:extLst>
              <a:ext uri="{FF2B5EF4-FFF2-40B4-BE49-F238E27FC236}">
                <a16:creationId xmlns:a16="http://schemas.microsoft.com/office/drawing/2014/main" id="{9A3A5C19-E9A0-7C66-FD7F-DF39A40423B9}"/>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CCA700A-217A-43F9-BFCD-AFE4E0CB23D7}" type="slidenum">
              <a:rPr kumimoji="0" lang="en-US" sz="1200" b="0" i="0" u="none" strike="noStrike" kern="1200" cap="none" spc="0" normalizeH="0" baseline="0" noProof="0" smtClean="0">
                <a:ln>
                  <a:noFill/>
                </a:ln>
                <a:solidFill>
                  <a:srgbClr val="000000"/>
                </a:solidFill>
                <a:effectLst/>
                <a:uLnTx/>
                <a:uFillTx/>
                <a:latin typeface="Century Gothic"/>
                <a:ea typeface="+mn-ea"/>
                <a:cs typeface="Tajawal"/>
              </a:rPr>
              <a:pPr marL="0" marR="0" lvl="0" indent="0" algn="ct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Century Gothic"/>
              <a:ea typeface="+mn-ea"/>
              <a:cs typeface="Tajawal"/>
            </a:endParaRPr>
          </a:p>
        </p:txBody>
      </p:sp>
      <p:sp>
        <p:nvSpPr>
          <p:cNvPr id="14" name="TextBox 13">
            <a:extLst>
              <a:ext uri="{FF2B5EF4-FFF2-40B4-BE49-F238E27FC236}">
                <a16:creationId xmlns:a16="http://schemas.microsoft.com/office/drawing/2014/main" id="{441A196F-FC8D-07D2-40C9-390684D2FADB}"/>
              </a:ext>
            </a:extLst>
          </p:cNvPr>
          <p:cNvSpPr txBox="1"/>
          <p:nvPr/>
        </p:nvSpPr>
        <p:spPr>
          <a:xfrm>
            <a:off x="863444" y="7988589"/>
            <a:ext cx="5324279" cy="584775"/>
          </a:xfrm>
          <a:prstGeom prst="rect">
            <a:avLst/>
          </a:prstGeom>
          <a:noFill/>
        </p:spPr>
        <p:txBody>
          <a:bodyPr wrap="square">
            <a:spAutoFit/>
          </a:bodyPr>
          <a:lstStyle/>
          <a:p>
            <a:pPr algn="ctr" defTabSz="685800" fontAlgn="ctr"/>
            <a:r>
              <a:rPr lang="en-US" sz="1600" dirty="0">
                <a:solidFill>
                  <a:srgbClr val="000000"/>
                </a:solidFill>
                <a:latin typeface="Centaur" panose="02030504050205020304" pitchFamily="18" charset="0"/>
              </a:rPr>
              <a:t>A successful challenge is one where the team completes the agreed-upon task within 90 seconds time limit.</a:t>
            </a:r>
            <a:endParaRPr lang="en-AE" sz="1600" dirty="0">
              <a:solidFill>
                <a:srgbClr val="000000"/>
              </a:solidFill>
              <a:latin typeface="Centaur" panose="02030504050205020304" pitchFamily="18" charset="0"/>
            </a:endParaRPr>
          </a:p>
        </p:txBody>
      </p:sp>
      <p:sp>
        <p:nvSpPr>
          <p:cNvPr id="15" name="TextBox 14">
            <a:extLst>
              <a:ext uri="{FF2B5EF4-FFF2-40B4-BE49-F238E27FC236}">
                <a16:creationId xmlns:a16="http://schemas.microsoft.com/office/drawing/2014/main" id="{2C3B9E04-6336-E87E-C6D9-98BD6250F168}"/>
              </a:ext>
            </a:extLst>
          </p:cNvPr>
          <p:cNvSpPr txBox="1"/>
          <p:nvPr/>
        </p:nvSpPr>
        <p:spPr>
          <a:xfrm>
            <a:off x="863444" y="3366341"/>
            <a:ext cx="5324279" cy="584775"/>
          </a:xfrm>
          <a:prstGeom prst="rect">
            <a:avLst/>
          </a:prstGeom>
          <a:noFill/>
        </p:spPr>
        <p:txBody>
          <a:bodyPr wrap="square">
            <a:spAutoFit/>
          </a:bodyPr>
          <a:lstStyle/>
          <a:p>
            <a:pPr algn="ctr" defTabSz="685800" fontAlgn="ctr"/>
            <a:r>
              <a:rPr lang="en-US" sz="1600" dirty="0">
                <a:solidFill>
                  <a:srgbClr val="000000"/>
                </a:solidFill>
                <a:latin typeface="Centaur" panose="02030504050205020304" pitchFamily="18" charset="0"/>
              </a:rPr>
              <a:t>A successful challenge is one where the team completes the agreed-upon task within 90 seconds time limit.</a:t>
            </a:r>
            <a:endParaRPr lang="en-AE" sz="1600" dirty="0">
              <a:solidFill>
                <a:srgbClr val="000000"/>
              </a:solidFill>
              <a:latin typeface="Centaur" panose="02030504050205020304" pitchFamily="18" charset="0"/>
            </a:endParaRPr>
          </a:p>
        </p:txBody>
      </p:sp>
    </p:spTree>
    <p:extLst>
      <p:ext uri="{BB962C8B-B14F-4D97-AF65-F5344CB8AC3E}">
        <p14:creationId xmlns:p14="http://schemas.microsoft.com/office/powerpoint/2010/main" val="1965435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1B98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0A47-C876-4738-CDF5-8D273FA1710C}"/>
              </a:ext>
            </a:extLst>
          </p:cNvPr>
          <p:cNvSpPr>
            <a:spLocks noGrp="1"/>
          </p:cNvSpPr>
          <p:nvPr>
            <p:ph type="ctrTitle"/>
          </p:nvPr>
        </p:nvSpPr>
        <p:spPr/>
        <p:txBody>
          <a:bodyPr/>
          <a:lstStyle/>
          <a:p>
            <a:r>
              <a:rPr lang="en-US" dirty="0"/>
              <a:t>SCENARIO CARDS ANSWER SHEET</a:t>
            </a:r>
            <a:endParaRPr lang="en-AE" dirty="0"/>
          </a:p>
        </p:txBody>
      </p:sp>
      <p:grpSp>
        <p:nvGrpSpPr>
          <p:cNvPr id="25" name="Group 24">
            <a:extLst>
              <a:ext uri="{FF2B5EF4-FFF2-40B4-BE49-F238E27FC236}">
                <a16:creationId xmlns:a16="http://schemas.microsoft.com/office/drawing/2014/main" id="{912364F5-E60A-DB7C-46A6-17606458A63A}"/>
              </a:ext>
            </a:extLst>
          </p:cNvPr>
          <p:cNvGrpSpPr/>
          <p:nvPr/>
        </p:nvGrpSpPr>
        <p:grpSpPr>
          <a:xfrm>
            <a:off x="3538829" y="2012706"/>
            <a:ext cx="2688294" cy="3220434"/>
            <a:chOff x="200395" y="2530472"/>
            <a:chExt cx="2688294" cy="3220434"/>
          </a:xfrm>
        </p:grpSpPr>
        <p:sp>
          <p:nvSpPr>
            <p:cNvPr id="23" name="Rectangle: Rounded Corners 22">
              <a:extLst>
                <a:ext uri="{FF2B5EF4-FFF2-40B4-BE49-F238E27FC236}">
                  <a16:creationId xmlns:a16="http://schemas.microsoft.com/office/drawing/2014/main" id="{6E1B328F-3702-1B3B-3993-2A9B9E47151E}"/>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sp>
          <p:nvSpPr>
            <p:cNvPr id="24" name="Rectangle: Rounded Corners 23">
              <a:extLst>
                <a:ext uri="{FF2B5EF4-FFF2-40B4-BE49-F238E27FC236}">
                  <a16:creationId xmlns:a16="http://schemas.microsoft.com/office/drawing/2014/main" id="{D3E7B469-A5E6-92B1-3031-8FB1A8B4A89E}"/>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pic>
          <p:nvPicPr>
            <p:cNvPr id="22" name="Picture 21">
              <a:extLst>
                <a:ext uri="{FF2B5EF4-FFF2-40B4-BE49-F238E27FC236}">
                  <a16:creationId xmlns:a16="http://schemas.microsoft.com/office/drawing/2014/main" id="{47B55B38-80E7-3B9B-EBFE-0F0B41C34E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395" y="2530472"/>
              <a:ext cx="1146366" cy="1146366"/>
            </a:xfrm>
            <a:prstGeom prst="rect">
              <a:avLst/>
            </a:prstGeom>
          </p:spPr>
        </p:pic>
      </p:grpSp>
      <p:grpSp>
        <p:nvGrpSpPr>
          <p:cNvPr id="26" name="Group 25">
            <a:extLst>
              <a:ext uri="{FF2B5EF4-FFF2-40B4-BE49-F238E27FC236}">
                <a16:creationId xmlns:a16="http://schemas.microsoft.com/office/drawing/2014/main" id="{D972E02F-7672-6AA9-B4D5-1B8289CF66EC}"/>
              </a:ext>
            </a:extLst>
          </p:cNvPr>
          <p:cNvGrpSpPr/>
          <p:nvPr/>
        </p:nvGrpSpPr>
        <p:grpSpPr>
          <a:xfrm>
            <a:off x="3509187" y="5447943"/>
            <a:ext cx="2747579" cy="3233134"/>
            <a:chOff x="141110" y="2517772"/>
            <a:chExt cx="2747579" cy="3233134"/>
          </a:xfrm>
        </p:grpSpPr>
        <p:sp>
          <p:nvSpPr>
            <p:cNvPr id="27" name="Rectangle: Rounded Corners 26">
              <a:extLst>
                <a:ext uri="{FF2B5EF4-FFF2-40B4-BE49-F238E27FC236}">
                  <a16:creationId xmlns:a16="http://schemas.microsoft.com/office/drawing/2014/main" id="{2EB68239-5DE6-47EC-07FD-A1A4DD97013A}"/>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sp>
          <p:nvSpPr>
            <p:cNvPr id="28" name="Rectangle: Rounded Corners 27">
              <a:extLst>
                <a:ext uri="{FF2B5EF4-FFF2-40B4-BE49-F238E27FC236}">
                  <a16:creationId xmlns:a16="http://schemas.microsoft.com/office/drawing/2014/main" id="{EDA3F1C2-7B04-CD67-8980-6DD9E4F87B3E}"/>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pic>
          <p:nvPicPr>
            <p:cNvPr id="29" name="Picture 28">
              <a:extLst>
                <a:ext uri="{FF2B5EF4-FFF2-40B4-BE49-F238E27FC236}">
                  <a16:creationId xmlns:a16="http://schemas.microsoft.com/office/drawing/2014/main" id="{53C3C85E-5791-0A3D-908D-DEFD6439D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110" y="2517772"/>
              <a:ext cx="1137936" cy="1146366"/>
            </a:xfrm>
            <a:prstGeom prst="rect">
              <a:avLst/>
            </a:prstGeom>
          </p:spPr>
        </p:pic>
      </p:grpSp>
      <p:grpSp>
        <p:nvGrpSpPr>
          <p:cNvPr id="30" name="Group 29">
            <a:extLst>
              <a:ext uri="{FF2B5EF4-FFF2-40B4-BE49-F238E27FC236}">
                <a16:creationId xmlns:a16="http://schemas.microsoft.com/office/drawing/2014/main" id="{6AE54755-7A72-73EE-E07A-05F0C9D234C8}"/>
              </a:ext>
            </a:extLst>
          </p:cNvPr>
          <p:cNvGrpSpPr/>
          <p:nvPr/>
        </p:nvGrpSpPr>
        <p:grpSpPr>
          <a:xfrm>
            <a:off x="460375" y="5447943"/>
            <a:ext cx="2688294" cy="3233134"/>
            <a:chOff x="200395" y="2517772"/>
            <a:chExt cx="2688294" cy="3233134"/>
          </a:xfrm>
        </p:grpSpPr>
        <p:sp>
          <p:nvSpPr>
            <p:cNvPr id="31" name="Rectangle: Rounded Corners 30">
              <a:extLst>
                <a:ext uri="{FF2B5EF4-FFF2-40B4-BE49-F238E27FC236}">
                  <a16:creationId xmlns:a16="http://schemas.microsoft.com/office/drawing/2014/main" id="{33D442D8-D933-3C25-BCA4-A4769472F966}"/>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sp>
          <p:nvSpPr>
            <p:cNvPr id="32" name="Rectangle: Rounded Corners 31">
              <a:extLst>
                <a:ext uri="{FF2B5EF4-FFF2-40B4-BE49-F238E27FC236}">
                  <a16:creationId xmlns:a16="http://schemas.microsoft.com/office/drawing/2014/main" id="{4B027212-4331-E870-DB4D-740AA98235EC}"/>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pic>
          <p:nvPicPr>
            <p:cNvPr id="33" name="Picture 32">
              <a:extLst>
                <a:ext uri="{FF2B5EF4-FFF2-40B4-BE49-F238E27FC236}">
                  <a16:creationId xmlns:a16="http://schemas.microsoft.com/office/drawing/2014/main" id="{A4AD8E89-4431-B0A0-294D-A70EF09BC5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0395" y="2517772"/>
              <a:ext cx="1146366" cy="1146366"/>
            </a:xfrm>
            <a:prstGeom prst="rect">
              <a:avLst/>
            </a:prstGeom>
          </p:spPr>
        </p:pic>
      </p:grpSp>
      <p:grpSp>
        <p:nvGrpSpPr>
          <p:cNvPr id="34" name="Group 33">
            <a:extLst>
              <a:ext uri="{FF2B5EF4-FFF2-40B4-BE49-F238E27FC236}">
                <a16:creationId xmlns:a16="http://schemas.microsoft.com/office/drawing/2014/main" id="{0FA46703-B87E-C597-542D-BB1F76C1E624}"/>
              </a:ext>
            </a:extLst>
          </p:cNvPr>
          <p:cNvGrpSpPr/>
          <p:nvPr/>
        </p:nvGrpSpPr>
        <p:grpSpPr>
          <a:xfrm>
            <a:off x="473075" y="2012706"/>
            <a:ext cx="2662894" cy="3334734"/>
            <a:chOff x="225795" y="2416172"/>
            <a:chExt cx="2662894" cy="3334734"/>
          </a:xfrm>
        </p:grpSpPr>
        <p:sp>
          <p:nvSpPr>
            <p:cNvPr id="35" name="Rectangle: Rounded Corners 34">
              <a:extLst>
                <a:ext uri="{FF2B5EF4-FFF2-40B4-BE49-F238E27FC236}">
                  <a16:creationId xmlns:a16="http://schemas.microsoft.com/office/drawing/2014/main" id="{A072646F-3535-3038-AAB5-2A496CDEF465}"/>
                </a:ext>
              </a:extLst>
            </p:cNvPr>
            <p:cNvSpPr/>
            <p:nvPr/>
          </p:nvSpPr>
          <p:spPr>
            <a:xfrm>
              <a:off x="527611" y="2906106"/>
              <a:ext cx="2361078" cy="2844800"/>
            </a:xfrm>
            <a:prstGeom prst="round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sp>
          <p:nvSpPr>
            <p:cNvPr id="36" name="Rectangle: Rounded Corners 35">
              <a:extLst>
                <a:ext uri="{FF2B5EF4-FFF2-40B4-BE49-F238E27FC236}">
                  <a16:creationId xmlns:a16="http://schemas.microsoft.com/office/drawing/2014/main" id="{45158A5C-BF98-271B-1275-7672F0790A78}"/>
                </a:ext>
              </a:extLst>
            </p:cNvPr>
            <p:cNvSpPr/>
            <p:nvPr/>
          </p:nvSpPr>
          <p:spPr>
            <a:xfrm>
              <a:off x="277156" y="2679700"/>
              <a:ext cx="1043644" cy="1043644"/>
            </a:xfrm>
            <a:prstGeom prst="roundRect">
              <a:avLst/>
            </a:prstGeom>
            <a:solidFill>
              <a:srgbClr val="31B987"/>
            </a:solidFill>
            <a:ln>
              <a:solidFill>
                <a:srgbClr val="31B9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dirty="0">
                <a:ln>
                  <a:noFill/>
                </a:ln>
                <a:solidFill>
                  <a:prstClr val="white"/>
                </a:solidFill>
                <a:effectLst/>
                <a:uLnTx/>
                <a:uFillTx/>
                <a:latin typeface="Century Gothic"/>
                <a:ea typeface="+mn-ea"/>
                <a:cs typeface="Tajawal"/>
              </a:endParaRPr>
            </a:p>
          </p:txBody>
        </p:sp>
        <p:pic>
          <p:nvPicPr>
            <p:cNvPr id="37" name="Picture 36" descr="A white figure in a pot with leaves&#10;&#10;Description automatically generated">
              <a:extLst>
                <a:ext uri="{FF2B5EF4-FFF2-40B4-BE49-F238E27FC236}">
                  <a16:creationId xmlns:a16="http://schemas.microsoft.com/office/drawing/2014/main" id="{78B20874-CF1B-75EB-785B-C6E0E08FA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95" y="2416172"/>
              <a:ext cx="1146366" cy="1146366"/>
            </a:xfrm>
            <a:prstGeom prst="rect">
              <a:avLst/>
            </a:prstGeom>
          </p:spPr>
        </p:pic>
      </p:grpSp>
      <p:graphicFrame>
        <p:nvGraphicFramePr>
          <p:cNvPr id="38" name="Table 37">
            <a:extLst>
              <a:ext uri="{FF2B5EF4-FFF2-40B4-BE49-F238E27FC236}">
                <a16:creationId xmlns:a16="http://schemas.microsoft.com/office/drawing/2014/main" id="{DFD2A7D5-F452-5C46-C2C6-E9205D522346}"/>
              </a:ext>
            </a:extLst>
          </p:cNvPr>
          <p:cNvGraphicFramePr>
            <a:graphicFrameLocks noGrp="1"/>
          </p:cNvGraphicFramePr>
          <p:nvPr>
            <p:extLst>
              <p:ext uri="{D42A27DB-BD31-4B8C-83A1-F6EECF244321}">
                <p14:modId xmlns:p14="http://schemas.microsoft.com/office/powerpoint/2010/main" val="1897056201"/>
              </p:ext>
            </p:extLst>
          </p:nvPr>
        </p:nvGraphicFramePr>
        <p:xfrm>
          <a:off x="1418589" y="2628726"/>
          <a:ext cx="1651594" cy="2682240"/>
        </p:xfrm>
        <a:graphic>
          <a:graphicData uri="http://schemas.openxmlformats.org/drawingml/2006/table">
            <a:tbl>
              <a:tblPr firstRow="1" bandRow="1">
                <a:tableStyleId>{2D5ABB26-0587-4C30-8999-92F81FD0307C}</a:tableStyleId>
              </a:tblPr>
              <a:tblGrid>
                <a:gridCol w="825797">
                  <a:extLst>
                    <a:ext uri="{9D8B030D-6E8A-4147-A177-3AD203B41FA5}">
                      <a16:colId xmlns:a16="http://schemas.microsoft.com/office/drawing/2014/main" val="1909445399"/>
                    </a:ext>
                  </a:extLst>
                </a:gridCol>
                <a:gridCol w="825797">
                  <a:extLst>
                    <a:ext uri="{9D8B030D-6E8A-4147-A177-3AD203B41FA5}">
                      <a16:colId xmlns:a16="http://schemas.microsoft.com/office/drawing/2014/main" val="2342669967"/>
                    </a:ext>
                  </a:extLst>
                </a:gridCol>
              </a:tblGrid>
              <a:tr h="289476">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289476">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289476">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289476">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289476">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289476">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289476">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289476">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1" name="Table 40">
            <a:extLst>
              <a:ext uri="{FF2B5EF4-FFF2-40B4-BE49-F238E27FC236}">
                <a16:creationId xmlns:a16="http://schemas.microsoft.com/office/drawing/2014/main" id="{DC83CEF7-03F9-13B5-8D5C-CCDC2F2C6AF5}"/>
              </a:ext>
            </a:extLst>
          </p:cNvPr>
          <p:cNvGraphicFramePr>
            <a:graphicFrameLocks noGrp="1"/>
          </p:cNvGraphicFramePr>
          <p:nvPr>
            <p:extLst>
              <p:ext uri="{D42A27DB-BD31-4B8C-83A1-F6EECF244321}">
                <p14:modId xmlns:p14="http://schemas.microsoft.com/office/powerpoint/2010/main" val="2294083662"/>
              </p:ext>
            </p:extLst>
          </p:nvPr>
        </p:nvGraphicFramePr>
        <p:xfrm>
          <a:off x="4576086" y="2474320"/>
          <a:ext cx="1536848" cy="2749244"/>
        </p:xfrm>
        <a:graphic>
          <a:graphicData uri="http://schemas.openxmlformats.org/drawingml/2006/table">
            <a:tbl>
              <a:tblPr firstRow="1" bandRow="1">
                <a:tableStyleId>{2D5ABB26-0587-4C30-8999-92F81FD0307C}</a:tableStyleId>
              </a:tblPr>
              <a:tblGrid>
                <a:gridCol w="949678">
                  <a:extLst>
                    <a:ext uri="{9D8B030D-6E8A-4147-A177-3AD203B41FA5}">
                      <a16:colId xmlns:a16="http://schemas.microsoft.com/office/drawing/2014/main" val="1909445399"/>
                    </a:ext>
                  </a:extLst>
                </a:gridCol>
                <a:gridCol w="587170">
                  <a:extLst>
                    <a:ext uri="{9D8B030D-6E8A-4147-A177-3AD203B41FA5}">
                      <a16:colId xmlns:a16="http://schemas.microsoft.com/office/drawing/2014/main" val="2342669967"/>
                    </a:ext>
                  </a:extLst>
                </a:gridCol>
              </a:tblGrid>
              <a:tr h="344852">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4852">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4852">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284191">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4852">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4852">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4852">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4852">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2" name="Table 41">
            <a:extLst>
              <a:ext uri="{FF2B5EF4-FFF2-40B4-BE49-F238E27FC236}">
                <a16:creationId xmlns:a16="http://schemas.microsoft.com/office/drawing/2014/main" id="{73984D20-6DFA-605E-9B01-035FF535620E}"/>
              </a:ext>
            </a:extLst>
          </p:cNvPr>
          <p:cNvGraphicFramePr>
            <a:graphicFrameLocks noGrp="1"/>
          </p:cNvGraphicFramePr>
          <p:nvPr>
            <p:extLst>
              <p:ext uri="{D42A27DB-BD31-4B8C-83A1-F6EECF244321}">
                <p14:modId xmlns:p14="http://schemas.microsoft.com/office/powerpoint/2010/main" val="3494222832"/>
              </p:ext>
            </p:extLst>
          </p:nvPr>
        </p:nvGraphicFramePr>
        <p:xfrm>
          <a:off x="1681715" y="5917557"/>
          <a:ext cx="1388468" cy="2738120"/>
        </p:xfrm>
        <a:graphic>
          <a:graphicData uri="http://schemas.openxmlformats.org/drawingml/2006/table">
            <a:tbl>
              <a:tblPr firstRow="1" bandRow="1">
                <a:tableStyleId>{2D5ABB26-0587-4C30-8999-92F81FD0307C}</a:tableStyleId>
              </a:tblPr>
              <a:tblGrid>
                <a:gridCol w="672018">
                  <a:extLst>
                    <a:ext uri="{9D8B030D-6E8A-4147-A177-3AD203B41FA5}">
                      <a16:colId xmlns:a16="http://schemas.microsoft.com/office/drawing/2014/main" val="1909445399"/>
                    </a:ext>
                  </a:extLst>
                </a:gridCol>
                <a:gridCol w="716450">
                  <a:extLst>
                    <a:ext uri="{9D8B030D-6E8A-4147-A177-3AD203B41FA5}">
                      <a16:colId xmlns:a16="http://schemas.microsoft.com/office/drawing/2014/main" val="2342669967"/>
                    </a:ext>
                  </a:extLst>
                </a:gridCol>
              </a:tblGrid>
              <a:tr h="342265">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2265">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C - D</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2265">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342265">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2265">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2265">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2265">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A</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2265">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graphicFrame>
        <p:nvGraphicFramePr>
          <p:cNvPr id="43" name="Table 42">
            <a:extLst>
              <a:ext uri="{FF2B5EF4-FFF2-40B4-BE49-F238E27FC236}">
                <a16:creationId xmlns:a16="http://schemas.microsoft.com/office/drawing/2014/main" id="{A8816AEB-7CAC-0EDE-03D8-61121D7BCEE4}"/>
              </a:ext>
            </a:extLst>
          </p:cNvPr>
          <p:cNvGraphicFramePr>
            <a:graphicFrameLocks noGrp="1"/>
          </p:cNvGraphicFramePr>
          <p:nvPr>
            <p:extLst>
              <p:ext uri="{D42A27DB-BD31-4B8C-83A1-F6EECF244321}">
                <p14:modId xmlns:p14="http://schemas.microsoft.com/office/powerpoint/2010/main" val="1442908672"/>
              </p:ext>
            </p:extLst>
          </p:nvPr>
        </p:nvGraphicFramePr>
        <p:xfrm>
          <a:off x="4783170" y="5917557"/>
          <a:ext cx="1188146" cy="2768880"/>
        </p:xfrm>
        <a:graphic>
          <a:graphicData uri="http://schemas.openxmlformats.org/drawingml/2006/table">
            <a:tbl>
              <a:tblPr firstRow="1" bandRow="1">
                <a:tableStyleId>{2D5ABB26-0587-4C30-8999-92F81FD0307C}</a:tableStyleId>
              </a:tblPr>
              <a:tblGrid>
                <a:gridCol w="734201">
                  <a:extLst>
                    <a:ext uri="{9D8B030D-6E8A-4147-A177-3AD203B41FA5}">
                      <a16:colId xmlns:a16="http://schemas.microsoft.com/office/drawing/2014/main" val="1909445399"/>
                    </a:ext>
                  </a:extLst>
                </a:gridCol>
                <a:gridCol w="453945">
                  <a:extLst>
                    <a:ext uri="{9D8B030D-6E8A-4147-A177-3AD203B41FA5}">
                      <a16:colId xmlns:a16="http://schemas.microsoft.com/office/drawing/2014/main" val="2342669967"/>
                    </a:ext>
                  </a:extLst>
                </a:gridCol>
              </a:tblGrid>
              <a:tr h="346110">
                <a:tc>
                  <a:txBody>
                    <a:bodyPr/>
                    <a:lstStyle/>
                    <a:p>
                      <a:pPr algn="ctr"/>
                      <a:r>
                        <a:rPr lang="en-US" sz="1600" dirty="0">
                          <a:solidFill>
                            <a:schemeClr val="bg1"/>
                          </a:solidFill>
                          <a:latin typeface="+mj-lt"/>
                        </a:rPr>
                        <a:t>1</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860501415"/>
                  </a:ext>
                </a:extLst>
              </a:tr>
              <a:tr h="346110">
                <a:tc>
                  <a:txBody>
                    <a:bodyPr/>
                    <a:lstStyle/>
                    <a:p>
                      <a:pPr algn="ctr"/>
                      <a:r>
                        <a:rPr lang="en-US" sz="1600" dirty="0">
                          <a:solidFill>
                            <a:schemeClr val="bg1"/>
                          </a:solidFill>
                          <a:latin typeface="+mj-lt"/>
                        </a:rPr>
                        <a:t>2</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977616389"/>
                  </a:ext>
                </a:extLst>
              </a:tr>
              <a:tr h="346110">
                <a:tc>
                  <a:txBody>
                    <a:bodyPr/>
                    <a:lstStyle/>
                    <a:p>
                      <a:pPr algn="ctr"/>
                      <a:r>
                        <a:rPr lang="en-US" sz="1600" dirty="0">
                          <a:solidFill>
                            <a:schemeClr val="bg1"/>
                          </a:solidFill>
                          <a:latin typeface="+mj-lt"/>
                        </a:rPr>
                        <a:t>3</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1999766179"/>
                  </a:ext>
                </a:extLst>
              </a:tr>
              <a:tr h="346110">
                <a:tc>
                  <a:txBody>
                    <a:bodyPr/>
                    <a:lstStyle/>
                    <a:p>
                      <a:pPr algn="ctr"/>
                      <a:r>
                        <a:rPr lang="en-US" sz="1600" dirty="0">
                          <a:solidFill>
                            <a:schemeClr val="bg1"/>
                          </a:solidFill>
                          <a:latin typeface="+mj-lt"/>
                        </a:rPr>
                        <a:t>4</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1415396589"/>
                  </a:ext>
                </a:extLst>
              </a:tr>
              <a:tr h="346110">
                <a:tc>
                  <a:txBody>
                    <a:bodyPr/>
                    <a:lstStyle/>
                    <a:p>
                      <a:pPr algn="ctr"/>
                      <a:r>
                        <a:rPr lang="en-US" sz="1600" dirty="0">
                          <a:solidFill>
                            <a:schemeClr val="bg1"/>
                          </a:solidFill>
                          <a:latin typeface="+mj-lt"/>
                        </a:rPr>
                        <a:t>5</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741108145"/>
                  </a:ext>
                </a:extLst>
              </a:tr>
              <a:tr h="346110">
                <a:tc>
                  <a:txBody>
                    <a:bodyPr/>
                    <a:lstStyle/>
                    <a:p>
                      <a:pPr algn="ctr"/>
                      <a:r>
                        <a:rPr lang="en-US" sz="1600" dirty="0">
                          <a:solidFill>
                            <a:schemeClr val="bg1"/>
                          </a:solidFill>
                          <a:latin typeface="+mj-lt"/>
                        </a:rPr>
                        <a:t>6</a:t>
                      </a:r>
                      <a:endParaRPr lang="en-AE" sz="1600" dirty="0">
                        <a:solidFill>
                          <a:schemeClr val="bg1"/>
                        </a:solidFill>
                        <a:latin typeface="+mj-lt"/>
                      </a:endParaRPr>
                    </a:p>
                  </a:txBody>
                  <a:tcPr/>
                </a:tc>
                <a:tc>
                  <a:txBody>
                    <a:bodyPr/>
                    <a:lstStyle/>
                    <a:p>
                      <a:pPr algn="ctr"/>
                      <a:r>
                        <a:rPr lang="en-US" sz="1600" dirty="0">
                          <a:solidFill>
                            <a:schemeClr val="bg1"/>
                          </a:solidFill>
                          <a:latin typeface="+mj-lt"/>
                        </a:rPr>
                        <a:t>C</a:t>
                      </a:r>
                      <a:endParaRPr lang="en-AE" sz="1600" dirty="0">
                        <a:solidFill>
                          <a:schemeClr val="bg1"/>
                        </a:solidFill>
                        <a:latin typeface="+mj-lt"/>
                      </a:endParaRPr>
                    </a:p>
                  </a:txBody>
                  <a:tcPr/>
                </a:tc>
                <a:extLst>
                  <a:ext uri="{0D108BD9-81ED-4DB2-BD59-A6C34878D82A}">
                    <a16:rowId xmlns:a16="http://schemas.microsoft.com/office/drawing/2014/main" val="3173930952"/>
                  </a:ext>
                </a:extLst>
              </a:tr>
              <a:tr h="346110">
                <a:tc>
                  <a:txBody>
                    <a:bodyPr/>
                    <a:lstStyle/>
                    <a:p>
                      <a:pPr algn="ctr"/>
                      <a:r>
                        <a:rPr lang="en-US" sz="1600" dirty="0">
                          <a:solidFill>
                            <a:schemeClr val="bg1"/>
                          </a:solidFill>
                          <a:latin typeface="+mj-lt"/>
                        </a:rPr>
                        <a:t>7</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3768208354"/>
                  </a:ext>
                </a:extLst>
              </a:tr>
              <a:tr h="346110">
                <a:tc>
                  <a:txBody>
                    <a:bodyPr/>
                    <a:lstStyle/>
                    <a:p>
                      <a:pPr algn="ctr"/>
                      <a:r>
                        <a:rPr lang="en-US" sz="1600" dirty="0">
                          <a:solidFill>
                            <a:schemeClr val="bg1"/>
                          </a:solidFill>
                          <a:latin typeface="+mj-lt"/>
                        </a:rPr>
                        <a:t>8</a:t>
                      </a:r>
                      <a:endParaRPr lang="en-AE" sz="1600" dirty="0">
                        <a:solidFill>
                          <a:schemeClr val="bg1"/>
                        </a:solidFill>
                        <a:latin typeface="+mj-lt"/>
                      </a:endParaRPr>
                    </a:p>
                  </a:txBody>
                  <a:tcPr/>
                </a:tc>
                <a:tc>
                  <a:txBody>
                    <a:bodyPr/>
                    <a:lstStyle/>
                    <a:p>
                      <a:pPr algn="ctr"/>
                      <a:r>
                        <a:rPr lang="en-US" sz="1600" dirty="0">
                          <a:solidFill>
                            <a:schemeClr val="bg1"/>
                          </a:solidFill>
                          <a:latin typeface="+mj-lt"/>
                        </a:rPr>
                        <a:t>B</a:t>
                      </a:r>
                      <a:endParaRPr lang="en-AE" sz="1600" dirty="0">
                        <a:solidFill>
                          <a:schemeClr val="bg1"/>
                        </a:solidFill>
                        <a:latin typeface="+mj-lt"/>
                      </a:endParaRPr>
                    </a:p>
                  </a:txBody>
                  <a:tcPr/>
                </a:tc>
                <a:extLst>
                  <a:ext uri="{0D108BD9-81ED-4DB2-BD59-A6C34878D82A}">
                    <a16:rowId xmlns:a16="http://schemas.microsoft.com/office/drawing/2014/main" val="2050924179"/>
                  </a:ext>
                </a:extLst>
              </a:tr>
            </a:tbl>
          </a:graphicData>
        </a:graphic>
      </p:graphicFrame>
      <p:sp>
        <p:nvSpPr>
          <p:cNvPr id="3" name="Slide Number Placeholder 2">
            <a:extLst>
              <a:ext uri="{FF2B5EF4-FFF2-40B4-BE49-F238E27FC236}">
                <a16:creationId xmlns:a16="http://schemas.microsoft.com/office/drawing/2014/main" id="{CD7B4B52-36DC-A0CE-CCB2-C79ACA378AFA}"/>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CCA700A-217A-43F9-BFCD-AFE4E0CB23D7}" type="slidenum">
              <a:rPr kumimoji="0" lang="en-US" sz="1200" b="0" i="0" u="none" strike="noStrike" kern="1200" cap="none" spc="0" normalizeH="0" baseline="0" noProof="0" smtClean="0">
                <a:ln>
                  <a:noFill/>
                </a:ln>
                <a:solidFill>
                  <a:srgbClr val="000000"/>
                </a:solidFill>
                <a:effectLst/>
                <a:uLnTx/>
                <a:uFillTx/>
                <a:latin typeface="Century Gothic"/>
                <a:ea typeface="+mn-ea"/>
                <a:cs typeface="Tajawal"/>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Century Gothic"/>
              <a:ea typeface="+mn-ea"/>
              <a:cs typeface="Tajawal"/>
            </a:endParaRPr>
          </a:p>
        </p:txBody>
      </p:sp>
    </p:spTree>
    <p:extLst>
      <p:ext uri="{BB962C8B-B14F-4D97-AF65-F5344CB8AC3E}">
        <p14:creationId xmlns:p14="http://schemas.microsoft.com/office/powerpoint/2010/main" val="1468381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98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2AA9-21C8-391D-16B0-0BA71592FF51}"/>
              </a:ext>
            </a:extLst>
          </p:cNvPr>
          <p:cNvSpPr>
            <a:spLocks noGrp="1"/>
          </p:cNvSpPr>
          <p:nvPr>
            <p:ph type="ctrTitle"/>
          </p:nvPr>
        </p:nvSpPr>
        <p:spPr>
          <a:xfrm>
            <a:off x="379878" y="1250323"/>
            <a:ext cx="5914707" cy="322753"/>
          </a:xfrm>
        </p:spPr>
        <p:txBody>
          <a:bodyPr/>
          <a:lstStyle/>
          <a:p>
            <a:r>
              <a:rPr lang="en-US" dirty="0"/>
              <a:t>INTRODUCTION</a:t>
            </a:r>
            <a:endParaRPr lang="en-AE" dirty="0"/>
          </a:p>
        </p:txBody>
      </p:sp>
      <p:sp>
        <p:nvSpPr>
          <p:cNvPr id="3" name="Subtitle 2">
            <a:extLst>
              <a:ext uri="{FF2B5EF4-FFF2-40B4-BE49-F238E27FC236}">
                <a16:creationId xmlns:a16="http://schemas.microsoft.com/office/drawing/2014/main" id="{47F3D67B-82C9-17C2-6267-7E8501F8D088}"/>
              </a:ext>
            </a:extLst>
          </p:cNvPr>
          <p:cNvSpPr>
            <a:spLocks noGrp="1"/>
          </p:cNvSpPr>
          <p:nvPr>
            <p:ph type="subTitle" idx="1"/>
          </p:nvPr>
        </p:nvSpPr>
        <p:spPr>
          <a:xfrm>
            <a:off x="379878" y="2120672"/>
            <a:ext cx="5914707" cy="256768"/>
          </a:xfrm>
        </p:spPr>
        <p:txBody>
          <a:bodyPr/>
          <a:lstStyle/>
          <a:p>
            <a:r>
              <a:rPr lang="en-US" dirty="0"/>
              <a:t>Welcome to the session on Al Futtaim Leadership Competency Framework!</a:t>
            </a:r>
          </a:p>
        </p:txBody>
      </p:sp>
      <p:sp>
        <p:nvSpPr>
          <p:cNvPr id="4" name="Text Placeholder 3">
            <a:extLst>
              <a:ext uri="{FF2B5EF4-FFF2-40B4-BE49-F238E27FC236}">
                <a16:creationId xmlns:a16="http://schemas.microsoft.com/office/drawing/2014/main" id="{3149BB8F-F913-D224-D84C-C1F09739B044}"/>
              </a:ext>
            </a:extLst>
          </p:cNvPr>
          <p:cNvSpPr>
            <a:spLocks noGrp="1"/>
          </p:cNvSpPr>
          <p:nvPr>
            <p:ph type="body" sz="quarter" idx="10"/>
          </p:nvPr>
        </p:nvSpPr>
        <p:spPr>
          <a:xfrm>
            <a:off x="379412" y="2611306"/>
            <a:ext cx="5914707" cy="5833216"/>
          </a:xfrm>
        </p:spPr>
        <p:txBody>
          <a:bodyPr/>
          <a:lstStyle/>
          <a:p>
            <a:pPr algn="just">
              <a:lnSpc>
                <a:spcPct val="114000"/>
              </a:lnSpc>
            </a:pPr>
            <a:r>
              <a:rPr lang="en-US" dirty="0"/>
              <a:t>This guide equips you to deliver a comprehensive and engaging workshop that explores the core competencies essential for successful leadership within our organization.</a:t>
            </a:r>
          </a:p>
          <a:p>
            <a:pPr algn="just">
              <a:lnSpc>
                <a:spcPct val="114000"/>
              </a:lnSpc>
            </a:pPr>
            <a:r>
              <a:rPr lang="en-US" b="1" dirty="0"/>
              <a:t>What Leaders Need Today</a:t>
            </a:r>
          </a:p>
          <a:p>
            <a:pPr algn="just">
              <a:lnSpc>
                <a:spcPct val="114000"/>
              </a:lnSpc>
            </a:pPr>
            <a:r>
              <a:rPr lang="en-US" dirty="0"/>
              <a:t>The landscape of leadership is constantly evolving, demanding a new breed of leaders who can navigate complexity, drive innovation, and foster high-performing teams. Our Leadership Competency Framework outlines the key behaviors and skills our leaders need to thrive in this dynamic environment.</a:t>
            </a:r>
          </a:p>
          <a:p>
            <a:pPr algn="just">
              <a:lnSpc>
                <a:spcPct val="114000"/>
              </a:lnSpc>
            </a:pPr>
            <a:r>
              <a:rPr lang="en-US" b="1" dirty="0"/>
              <a:t>Benefits of this Session</a:t>
            </a:r>
          </a:p>
          <a:p>
            <a:pPr algn="just">
              <a:lnSpc>
                <a:spcPct val="114000"/>
              </a:lnSpc>
            </a:pPr>
            <a:r>
              <a:rPr lang="en-US" dirty="0"/>
              <a:t>Through this workshop, participants will gain a thorough understanding of the Leadership Competency Framework. They will:</a:t>
            </a:r>
          </a:p>
          <a:p>
            <a:pPr marL="285750" indent="-285750" algn="just">
              <a:lnSpc>
                <a:spcPct val="114000"/>
              </a:lnSpc>
              <a:buFont typeface="Arial" panose="020B0604020202020204" pitchFamily="34" charset="0"/>
              <a:buChar char="•"/>
            </a:pPr>
            <a:r>
              <a:rPr lang="en-US" dirty="0"/>
              <a:t>Display the core competencies that define effective leadership within Al Futtaim.</a:t>
            </a:r>
          </a:p>
          <a:p>
            <a:pPr marL="285750" indent="-285750" algn="just">
              <a:lnSpc>
                <a:spcPct val="114000"/>
              </a:lnSpc>
              <a:buFont typeface="Arial" panose="020B0604020202020204" pitchFamily="34" charset="0"/>
              <a:buChar char="•"/>
            </a:pPr>
            <a:r>
              <a:rPr lang="en-US" dirty="0"/>
              <a:t>Engage in interactive games designed to solidify their understanding and application of the framework.</a:t>
            </a:r>
          </a:p>
          <a:p>
            <a:pPr marL="285750" indent="-285750" algn="just">
              <a:lnSpc>
                <a:spcPct val="114000"/>
              </a:lnSpc>
              <a:buFont typeface="Arial" panose="020B0604020202020204" pitchFamily="34" charset="0"/>
              <a:buChar char="•"/>
            </a:pPr>
            <a:r>
              <a:rPr lang="en-US" dirty="0"/>
              <a:t>Develop a personalized action plan to further develop their leadership capabilities.</a:t>
            </a:r>
          </a:p>
          <a:p>
            <a:pPr algn="just">
              <a:lnSpc>
                <a:spcPct val="114000"/>
              </a:lnSpc>
            </a:pPr>
            <a:endParaRPr lang="en-US" dirty="0"/>
          </a:p>
          <a:p>
            <a:pPr algn="just">
              <a:lnSpc>
                <a:spcPct val="114000"/>
              </a:lnSpc>
            </a:pPr>
            <a:endParaRPr lang="en-AE" dirty="0"/>
          </a:p>
        </p:txBody>
      </p:sp>
      <p:sp>
        <p:nvSpPr>
          <p:cNvPr id="5" name="Slide Number Placeholder 4">
            <a:extLst>
              <a:ext uri="{FF2B5EF4-FFF2-40B4-BE49-F238E27FC236}">
                <a16:creationId xmlns:a16="http://schemas.microsoft.com/office/drawing/2014/main" id="{C03767E8-739F-3A91-8830-7D9B9E437AA7}"/>
              </a:ext>
            </a:extLst>
          </p:cNvPr>
          <p:cNvSpPr>
            <a:spLocks noGrp="1"/>
          </p:cNvSpPr>
          <p:nvPr>
            <p:ph type="sldNum" sz="quarter" idx="4"/>
          </p:nvPr>
        </p:nvSpPr>
        <p:spPr/>
        <p:txBody>
          <a:bodyPr/>
          <a:lstStyle/>
          <a:p>
            <a:fld id="{ECCA700A-217A-43F9-BFCD-AFE4E0CB23D7}" type="slidenum">
              <a:rPr lang="en-US" smtClean="0"/>
              <a:pPr/>
              <a:t>5</a:t>
            </a:fld>
            <a:endParaRPr lang="en-US"/>
          </a:p>
        </p:txBody>
      </p:sp>
    </p:spTree>
    <p:extLst>
      <p:ext uri="{BB962C8B-B14F-4D97-AF65-F5344CB8AC3E}">
        <p14:creationId xmlns:p14="http://schemas.microsoft.com/office/powerpoint/2010/main" val="161913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7736-C8B8-3CE4-2740-001F2B0420A1}"/>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04297C5F-9170-C8DF-D861-ADE1A91463A6}"/>
              </a:ext>
            </a:extLst>
          </p:cNvPr>
          <p:cNvSpPr>
            <a:spLocks noGrp="1"/>
          </p:cNvSpPr>
          <p:nvPr>
            <p:ph type="subTitle" idx="1"/>
          </p:nvPr>
        </p:nvSpPr>
        <p:spPr/>
        <p:txBody>
          <a:bodyPr/>
          <a:lstStyle/>
          <a:p>
            <a:r>
              <a:rPr lang="en-US" dirty="0"/>
              <a:t>How Al Futtaim Automotive Competencies and Model Drive Success</a:t>
            </a:r>
            <a:endParaRPr lang="en-AE" dirty="0"/>
          </a:p>
        </p:txBody>
      </p:sp>
      <p:sp>
        <p:nvSpPr>
          <p:cNvPr id="4" name="Text Placeholder 3">
            <a:extLst>
              <a:ext uri="{FF2B5EF4-FFF2-40B4-BE49-F238E27FC236}">
                <a16:creationId xmlns:a16="http://schemas.microsoft.com/office/drawing/2014/main" id="{BEFEAF8C-AA56-4DFE-8BF2-42199A2DBC1A}"/>
              </a:ext>
            </a:extLst>
          </p:cNvPr>
          <p:cNvSpPr>
            <a:spLocks noGrp="1"/>
          </p:cNvSpPr>
          <p:nvPr>
            <p:ph type="body" sz="quarter" idx="10"/>
          </p:nvPr>
        </p:nvSpPr>
        <p:spPr>
          <a:xfrm>
            <a:off x="379412" y="2611306"/>
            <a:ext cx="5914707" cy="6415962"/>
          </a:xfrm>
        </p:spPr>
        <p:txBody>
          <a:bodyPr/>
          <a:lstStyle/>
          <a:p>
            <a:pPr algn="just">
              <a:lnSpc>
                <a:spcPct val="114000"/>
              </a:lnSpc>
            </a:pPr>
            <a:r>
              <a:rPr lang="en-US" b="1" dirty="0">
                <a:solidFill>
                  <a:schemeClr val="accent1"/>
                </a:solidFill>
              </a:rPr>
              <a:t>Slides 1 – 4</a:t>
            </a:r>
            <a:endParaRPr lang="ar-EG" b="1" dirty="0">
              <a:solidFill>
                <a:schemeClr val="accent1"/>
              </a:solidFill>
            </a:endParaRPr>
          </a:p>
          <a:p>
            <a:pPr algn="just">
              <a:lnSpc>
                <a:spcPct val="114000"/>
              </a:lnSpc>
            </a:pPr>
            <a:r>
              <a:rPr lang="en-US" b="1" dirty="0"/>
              <a:t>Introduction &amp; Welcome:</a:t>
            </a:r>
          </a:p>
          <a:p>
            <a:pPr marL="285750" indent="-285750" algn="just">
              <a:lnSpc>
                <a:spcPct val="114000"/>
              </a:lnSpc>
              <a:buFont typeface="Arial" panose="020B0604020202020204" pitchFamily="34" charset="0"/>
              <a:buChar char="•"/>
            </a:pPr>
            <a:r>
              <a:rPr lang="en-US" dirty="0"/>
              <a:t>Begin by introducing yourself, your role, and your excitement to facilitate this session.</a:t>
            </a:r>
          </a:p>
          <a:p>
            <a:pPr marL="285750" indent="-285750" algn="just">
              <a:lnSpc>
                <a:spcPct val="114000"/>
              </a:lnSpc>
              <a:buFont typeface="Arial" panose="020B0604020202020204" pitchFamily="34" charset="0"/>
              <a:buChar char="•"/>
            </a:pPr>
            <a:r>
              <a:rPr lang="en-US" dirty="0"/>
              <a:t>Briefly thank the participants for their time and express your enthusiasm for their participation.</a:t>
            </a:r>
          </a:p>
          <a:p>
            <a:pPr algn="just">
              <a:lnSpc>
                <a:spcPct val="114000"/>
              </a:lnSpc>
            </a:pPr>
            <a:r>
              <a:rPr lang="en-US" sz="1600" b="1" dirty="0"/>
              <a:t>Example:</a:t>
            </a:r>
          </a:p>
          <a:p>
            <a:pPr algn="just">
              <a:lnSpc>
                <a:spcPct val="114000"/>
              </a:lnSpc>
            </a:pPr>
            <a:r>
              <a:rPr lang="en-US" sz="1400" dirty="0"/>
              <a:t>"Hi everyone, I'm [Your Name] and I'm thrilled to be here today to learn about the Al Futtaim Leadership Model with you all. As a facilitator, I'm passionate about creating engaging learning experiences, and this session is no exception!"</a:t>
            </a:r>
            <a:endParaRPr lang="ar-EG" sz="1400" dirty="0"/>
          </a:p>
          <a:p>
            <a:pPr algn="just">
              <a:lnSpc>
                <a:spcPct val="114000"/>
              </a:lnSpc>
            </a:pPr>
            <a:r>
              <a:rPr lang="en-US" sz="1400" b="1" dirty="0"/>
              <a:t>Illustrating Session Agenda:</a:t>
            </a:r>
          </a:p>
          <a:p>
            <a:pPr marL="285750" indent="-285750" algn="just">
              <a:lnSpc>
                <a:spcPct val="114000"/>
              </a:lnSpc>
              <a:buFont typeface="Arial" panose="020B0604020202020204" pitchFamily="34" charset="0"/>
              <a:buChar char="•"/>
            </a:pPr>
            <a:r>
              <a:rPr lang="en-US" dirty="0"/>
              <a:t>Highlight Key Modules: Briefly introduce each of the four modules using the bullet points you created:</a:t>
            </a:r>
          </a:p>
          <a:p>
            <a:pPr marL="628650" lvl="2" indent="-285750" algn="just">
              <a:lnSpc>
                <a:spcPct val="114000"/>
              </a:lnSpc>
              <a:spcBef>
                <a:spcPts val="750"/>
              </a:spcBef>
              <a:buFont typeface="Arial" panose="020B0604020202020204" pitchFamily="34" charset="0"/>
              <a:buChar char="•"/>
            </a:pPr>
            <a:r>
              <a:rPr lang="en-US" b="1" dirty="0"/>
              <a:t>Module 1: </a:t>
            </a:r>
            <a:r>
              <a:rPr lang="en-US" dirty="0"/>
              <a:t>"What is a Leadership Competency Framework?" </a:t>
            </a:r>
          </a:p>
          <a:p>
            <a:pPr marL="628650" lvl="2" indent="-285750" algn="just">
              <a:lnSpc>
                <a:spcPct val="114000"/>
              </a:lnSpc>
              <a:spcBef>
                <a:spcPts val="750"/>
              </a:spcBef>
              <a:buFont typeface="Arial" panose="020B0604020202020204" pitchFamily="34" charset="0"/>
              <a:buChar char="•"/>
            </a:pPr>
            <a:r>
              <a:rPr lang="en-US" b="1" dirty="0"/>
              <a:t>Module 2: </a:t>
            </a:r>
            <a:r>
              <a:rPr lang="en-US" dirty="0"/>
              <a:t>"What is the Al Futtaim Leadership Model?" </a:t>
            </a:r>
          </a:p>
          <a:p>
            <a:pPr marL="628650" lvl="2" indent="-285750" algn="just">
              <a:lnSpc>
                <a:spcPct val="114000"/>
              </a:lnSpc>
              <a:spcBef>
                <a:spcPts val="750"/>
              </a:spcBef>
              <a:buFont typeface="Arial" panose="020B0604020202020204" pitchFamily="34" charset="0"/>
              <a:buChar char="•"/>
            </a:pPr>
            <a:r>
              <a:rPr lang="en-US" b="1" dirty="0"/>
              <a:t>Module 3: </a:t>
            </a:r>
            <a:r>
              <a:rPr lang="en-US" dirty="0"/>
              <a:t>"Board Game: Leadership Competencies 101“</a:t>
            </a:r>
          </a:p>
          <a:p>
            <a:pPr marL="628650" lvl="2" indent="-285750" algn="just">
              <a:lnSpc>
                <a:spcPct val="114000"/>
              </a:lnSpc>
              <a:spcBef>
                <a:spcPts val="750"/>
              </a:spcBef>
              <a:buFont typeface="Arial" panose="020B0604020202020204" pitchFamily="34" charset="0"/>
              <a:buChar char="•"/>
            </a:pPr>
            <a:r>
              <a:rPr lang="en-US" b="1" dirty="0"/>
              <a:t>Module 4: </a:t>
            </a:r>
            <a:r>
              <a:rPr lang="en-US" dirty="0"/>
              <a:t>"How Will I Apply the Al Futtaim Leadership Competencies?"</a:t>
            </a:r>
            <a:endParaRPr lang="en-US" sz="1400" dirty="0"/>
          </a:p>
        </p:txBody>
      </p:sp>
      <p:sp>
        <p:nvSpPr>
          <p:cNvPr id="5" name="Slide Number Placeholder 4">
            <a:extLst>
              <a:ext uri="{FF2B5EF4-FFF2-40B4-BE49-F238E27FC236}">
                <a16:creationId xmlns:a16="http://schemas.microsoft.com/office/drawing/2014/main" id="{880334FC-EB70-5E88-C4DA-CC293126DAA4}"/>
              </a:ext>
            </a:extLst>
          </p:cNvPr>
          <p:cNvSpPr>
            <a:spLocks noGrp="1"/>
          </p:cNvSpPr>
          <p:nvPr>
            <p:ph type="sldNum" sz="quarter" idx="4"/>
          </p:nvPr>
        </p:nvSpPr>
        <p:spPr/>
        <p:txBody>
          <a:bodyPr/>
          <a:lstStyle/>
          <a:p>
            <a:fld id="{ECCA700A-217A-43F9-BFCD-AFE4E0CB23D7}" type="slidenum">
              <a:rPr lang="en-US" smtClean="0"/>
              <a:pPr/>
              <a:t>6</a:t>
            </a:fld>
            <a:endParaRPr lang="en-US"/>
          </a:p>
        </p:txBody>
      </p:sp>
    </p:spTree>
    <p:extLst>
      <p:ext uri="{BB962C8B-B14F-4D97-AF65-F5344CB8AC3E}">
        <p14:creationId xmlns:p14="http://schemas.microsoft.com/office/powerpoint/2010/main" val="296657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7736-C8B8-3CE4-2740-001F2B0420A1}"/>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04297C5F-9170-C8DF-D861-ADE1A91463A6}"/>
              </a:ext>
            </a:extLst>
          </p:cNvPr>
          <p:cNvSpPr>
            <a:spLocks noGrp="1"/>
          </p:cNvSpPr>
          <p:nvPr>
            <p:ph type="subTitle" idx="1"/>
          </p:nvPr>
        </p:nvSpPr>
        <p:spPr/>
        <p:txBody>
          <a:bodyPr/>
          <a:lstStyle/>
          <a:p>
            <a:r>
              <a:rPr lang="en-US" dirty="0"/>
              <a:t>How Al Futtaim Automotive Competencies and Model Drive Success</a:t>
            </a:r>
            <a:endParaRPr lang="en-AE" dirty="0"/>
          </a:p>
        </p:txBody>
      </p:sp>
      <p:sp>
        <p:nvSpPr>
          <p:cNvPr id="4" name="Text Placeholder 3">
            <a:extLst>
              <a:ext uri="{FF2B5EF4-FFF2-40B4-BE49-F238E27FC236}">
                <a16:creationId xmlns:a16="http://schemas.microsoft.com/office/drawing/2014/main" id="{BEFEAF8C-AA56-4DFE-8BF2-42199A2DBC1A}"/>
              </a:ext>
            </a:extLst>
          </p:cNvPr>
          <p:cNvSpPr>
            <a:spLocks noGrp="1"/>
          </p:cNvSpPr>
          <p:nvPr>
            <p:ph type="body" sz="quarter" idx="10"/>
          </p:nvPr>
        </p:nvSpPr>
        <p:spPr/>
        <p:txBody>
          <a:bodyPr/>
          <a:lstStyle/>
          <a:p>
            <a:pPr algn="just">
              <a:lnSpc>
                <a:spcPct val="114000"/>
              </a:lnSpc>
            </a:pPr>
            <a:r>
              <a:rPr lang="en-US" b="1" dirty="0">
                <a:solidFill>
                  <a:schemeClr val="accent1"/>
                </a:solidFill>
              </a:rPr>
              <a:t>Slide 5</a:t>
            </a:r>
            <a:endParaRPr lang="en-US" b="1" dirty="0"/>
          </a:p>
          <a:p>
            <a:pPr algn="just">
              <a:lnSpc>
                <a:spcPct val="114000"/>
              </a:lnSpc>
            </a:pPr>
            <a:r>
              <a:rPr lang="en-US" b="1" dirty="0"/>
              <a:t>Setting the Context:</a:t>
            </a:r>
          </a:p>
          <a:p>
            <a:pPr marL="285750" indent="-285750" algn="just">
              <a:lnSpc>
                <a:spcPct val="114000"/>
              </a:lnSpc>
              <a:buFont typeface="Arial" panose="020B0604020202020204" pitchFamily="34" charset="0"/>
              <a:buChar char="•"/>
            </a:pPr>
            <a:r>
              <a:rPr lang="en-US" dirty="0"/>
              <a:t>Ask a thought-provoking question to engage the group, such as: "What are some of the key qualities of a strong leader?" or "How can effective leadership contribute to a company's success?"</a:t>
            </a:r>
          </a:p>
          <a:p>
            <a:pPr marL="285750" indent="-285750" algn="just">
              <a:lnSpc>
                <a:spcPct val="114000"/>
              </a:lnSpc>
              <a:buFont typeface="Arial" panose="020B0604020202020204" pitchFamily="34" charset="0"/>
              <a:buChar char="•"/>
            </a:pPr>
            <a:r>
              <a:rPr lang="en-US" dirty="0"/>
              <a:t>Briefly discuss the importance of strong leadership in today's dynamic business environment.</a:t>
            </a:r>
            <a:endParaRPr lang="en-US" b="0" i="0" dirty="0">
              <a:solidFill>
                <a:srgbClr val="1F1F1F"/>
              </a:solidFill>
              <a:effectLst/>
              <a:latin typeface="Google Sans"/>
            </a:endParaRPr>
          </a:p>
          <a:p>
            <a:pPr marL="285750" indent="-285750" algn="just">
              <a:lnSpc>
                <a:spcPct val="114000"/>
              </a:lnSpc>
              <a:buFont typeface="Arial" panose="020B0604020202020204" pitchFamily="34" charset="0"/>
              <a:buChar char="•"/>
            </a:pPr>
            <a:r>
              <a:rPr lang="en-US" dirty="0"/>
              <a:t>Explain that this session will focus on the Al Futtaim Leadership Model, a framework designed to cultivate well-rounded leaders within the Al Futtaim Group.</a:t>
            </a:r>
          </a:p>
          <a:p>
            <a:pPr algn="just">
              <a:lnSpc>
                <a:spcPct val="114000"/>
              </a:lnSpc>
            </a:pPr>
            <a:r>
              <a:rPr lang="en-US" b="1" dirty="0"/>
              <a:t>The Power of Gamified Learning:</a:t>
            </a:r>
          </a:p>
          <a:p>
            <a:pPr marL="285750" indent="-285750" algn="just">
              <a:lnSpc>
                <a:spcPct val="114000"/>
              </a:lnSpc>
              <a:buFont typeface="Arial" panose="020B0604020202020204" pitchFamily="34" charset="0"/>
              <a:buChar char="•"/>
            </a:pPr>
            <a:r>
              <a:rPr lang="en-US" dirty="0"/>
              <a:t>Explain that today's session will utilize a game-based approach to explore the Al Futtaim Leadership Model in a fun and interactive way.</a:t>
            </a:r>
          </a:p>
          <a:p>
            <a:pPr marL="285750" indent="-285750" algn="just">
              <a:lnSpc>
                <a:spcPct val="114000"/>
              </a:lnSpc>
              <a:buFont typeface="Arial" panose="020B0604020202020204" pitchFamily="34" charset="0"/>
              <a:buChar char="•"/>
            </a:pPr>
            <a:r>
              <a:rPr lang="en-US" dirty="0"/>
              <a:t>Briefly highlight the benefits of gamified learning, such as increased engagement, improved knowledge retention, and fostering collaboration.</a:t>
            </a:r>
          </a:p>
          <a:p>
            <a:pPr marL="285750" indent="-285750" algn="just">
              <a:lnSpc>
                <a:spcPct val="114000"/>
              </a:lnSpc>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880334FC-EB70-5E88-C4DA-CC293126DAA4}"/>
              </a:ext>
            </a:extLst>
          </p:cNvPr>
          <p:cNvSpPr>
            <a:spLocks noGrp="1"/>
          </p:cNvSpPr>
          <p:nvPr>
            <p:ph type="sldNum" sz="quarter" idx="4"/>
          </p:nvPr>
        </p:nvSpPr>
        <p:spPr/>
        <p:txBody>
          <a:bodyPr/>
          <a:lstStyle/>
          <a:p>
            <a:fld id="{ECCA700A-217A-43F9-BFCD-AFE4E0CB23D7}" type="slidenum">
              <a:rPr lang="en-US" smtClean="0"/>
              <a:pPr/>
              <a:t>7</a:t>
            </a:fld>
            <a:endParaRPr lang="en-US"/>
          </a:p>
        </p:txBody>
      </p:sp>
    </p:spTree>
    <p:extLst>
      <p:ext uri="{BB962C8B-B14F-4D97-AF65-F5344CB8AC3E}">
        <p14:creationId xmlns:p14="http://schemas.microsoft.com/office/powerpoint/2010/main" val="93061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7736-C8B8-3CE4-2740-001F2B0420A1}"/>
              </a:ext>
            </a:extLst>
          </p:cNvPr>
          <p:cNvSpPr>
            <a:spLocks noGrp="1"/>
          </p:cNvSpPr>
          <p:nvPr>
            <p:ph type="ctrTitle"/>
          </p:nvPr>
        </p:nvSpPr>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04297C5F-9170-C8DF-D861-ADE1A91463A6}"/>
              </a:ext>
            </a:extLst>
          </p:cNvPr>
          <p:cNvSpPr>
            <a:spLocks noGrp="1"/>
          </p:cNvSpPr>
          <p:nvPr>
            <p:ph type="subTitle" idx="1"/>
          </p:nvPr>
        </p:nvSpPr>
        <p:spPr/>
        <p:txBody>
          <a:bodyPr/>
          <a:lstStyle/>
          <a:p>
            <a:r>
              <a:rPr lang="en-US" dirty="0"/>
              <a:t>How Al Futtaim Automotive Competencies and Model Drive Success</a:t>
            </a:r>
            <a:endParaRPr lang="en-AE" dirty="0"/>
          </a:p>
        </p:txBody>
      </p:sp>
      <p:sp>
        <p:nvSpPr>
          <p:cNvPr id="4" name="Text Placeholder 3">
            <a:extLst>
              <a:ext uri="{FF2B5EF4-FFF2-40B4-BE49-F238E27FC236}">
                <a16:creationId xmlns:a16="http://schemas.microsoft.com/office/drawing/2014/main" id="{BEFEAF8C-AA56-4DFE-8BF2-42199A2DBC1A}"/>
              </a:ext>
            </a:extLst>
          </p:cNvPr>
          <p:cNvSpPr>
            <a:spLocks noGrp="1"/>
          </p:cNvSpPr>
          <p:nvPr>
            <p:ph type="body" sz="quarter" idx="10"/>
          </p:nvPr>
        </p:nvSpPr>
        <p:spPr/>
        <p:txBody>
          <a:bodyPr/>
          <a:lstStyle/>
          <a:p>
            <a:pPr algn="just">
              <a:lnSpc>
                <a:spcPct val="114000"/>
              </a:lnSpc>
            </a:pPr>
            <a:r>
              <a:rPr lang="en-US" b="1" dirty="0">
                <a:solidFill>
                  <a:schemeClr val="accent1"/>
                </a:solidFill>
              </a:rPr>
              <a:t>Slide 6</a:t>
            </a:r>
            <a:endParaRPr lang="en-US" b="1" dirty="0"/>
          </a:p>
          <a:p>
            <a:pPr algn="just">
              <a:lnSpc>
                <a:spcPct val="114000"/>
              </a:lnSpc>
            </a:pPr>
            <a:r>
              <a:rPr lang="en-US" b="1" dirty="0"/>
              <a:t>Workshop Objectives &amp; Learning Outcomes:</a:t>
            </a:r>
          </a:p>
          <a:p>
            <a:pPr marL="285750" indent="-285750" algn="just">
              <a:lnSpc>
                <a:spcPct val="114000"/>
              </a:lnSpc>
              <a:buFont typeface="Arial" panose="020B0604020202020204" pitchFamily="34" charset="0"/>
              <a:buChar char="•"/>
            </a:pPr>
            <a:r>
              <a:rPr lang="en-US" dirty="0"/>
              <a:t>Refer to session objectives in </a:t>
            </a:r>
            <a:r>
              <a:rPr lang="en-US" b="1" dirty="0"/>
              <a:t>page 3.</a:t>
            </a:r>
          </a:p>
          <a:p>
            <a:pPr marL="285750" indent="-285750" algn="just">
              <a:lnSpc>
                <a:spcPct val="114000"/>
              </a:lnSpc>
              <a:buFont typeface="Arial" panose="020B0604020202020204" pitchFamily="34" charset="0"/>
              <a:buChar char="•"/>
            </a:pPr>
            <a:r>
              <a:rPr lang="en-US" dirty="0"/>
              <a:t>Start asking the participants for their expectations from the session and then reflect by illustrating session objectives</a:t>
            </a:r>
          </a:p>
          <a:p>
            <a:r>
              <a:rPr lang="en-US" sz="1400" b="1" dirty="0">
                <a:solidFill>
                  <a:sysClr val="windowText" lastClr="000000"/>
                </a:solidFill>
              </a:rPr>
              <a:t>Example</a:t>
            </a:r>
          </a:p>
          <a:p>
            <a:pPr marL="285750" indent="-285750" algn="just">
              <a:lnSpc>
                <a:spcPct val="114000"/>
              </a:lnSpc>
              <a:buFont typeface="Arial" panose="020B0604020202020204" pitchFamily="34" charset="0"/>
              <a:buChar char="•"/>
            </a:pPr>
            <a:r>
              <a:rPr lang="en-US" b="1" dirty="0"/>
              <a:t>Self-Awareness and Growth:</a:t>
            </a:r>
            <a:r>
              <a:rPr lang="en-US" dirty="0"/>
              <a:t>  Some participants might be particularly interested in self-assessment and development.  They might expect tools and techniques to assess their own competency levels and create actionable improvement plans.</a:t>
            </a:r>
          </a:p>
          <a:p>
            <a:pPr marL="285750" indent="-285750" algn="just">
              <a:lnSpc>
                <a:spcPct val="114000"/>
              </a:lnSpc>
              <a:buFont typeface="Arial" panose="020B0604020202020204" pitchFamily="34" charset="0"/>
              <a:buChar char="•"/>
            </a:pPr>
            <a:r>
              <a:rPr lang="en-US" b="1" dirty="0"/>
              <a:t>Leadership Development Champions</a:t>
            </a:r>
            <a:r>
              <a:rPr lang="en-US" dirty="0"/>
              <a:t>:  A portion of the group might be leaders or those aspiring to leadership roles. They might be particularly interested in using the competencies to evaluate and provide feedback to their teams, fostering stronger performance management practices and identifying future leaders based on competency alignment.</a:t>
            </a:r>
          </a:p>
        </p:txBody>
      </p:sp>
      <p:sp>
        <p:nvSpPr>
          <p:cNvPr id="5" name="Slide Number Placeholder 4">
            <a:extLst>
              <a:ext uri="{FF2B5EF4-FFF2-40B4-BE49-F238E27FC236}">
                <a16:creationId xmlns:a16="http://schemas.microsoft.com/office/drawing/2014/main" id="{880334FC-EB70-5E88-C4DA-CC293126DAA4}"/>
              </a:ext>
            </a:extLst>
          </p:cNvPr>
          <p:cNvSpPr>
            <a:spLocks noGrp="1"/>
          </p:cNvSpPr>
          <p:nvPr>
            <p:ph type="sldNum" sz="quarter" idx="4"/>
          </p:nvPr>
        </p:nvSpPr>
        <p:spPr/>
        <p:txBody>
          <a:bodyPr/>
          <a:lstStyle/>
          <a:p>
            <a:fld id="{ECCA700A-217A-43F9-BFCD-AFE4E0CB23D7}" type="slidenum">
              <a:rPr lang="en-US" smtClean="0"/>
              <a:pPr/>
              <a:t>8</a:t>
            </a:fld>
            <a:endParaRPr lang="en-US"/>
          </a:p>
        </p:txBody>
      </p:sp>
    </p:spTree>
    <p:extLst>
      <p:ext uri="{BB962C8B-B14F-4D97-AF65-F5344CB8AC3E}">
        <p14:creationId xmlns:p14="http://schemas.microsoft.com/office/powerpoint/2010/main" val="150976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7736-C8B8-3CE4-2740-001F2B0420A1}"/>
              </a:ext>
            </a:extLst>
          </p:cNvPr>
          <p:cNvSpPr>
            <a:spLocks noGrp="1"/>
          </p:cNvSpPr>
          <p:nvPr>
            <p:ph type="ctrTitle"/>
          </p:nvPr>
        </p:nvSpPr>
        <p:spPr>
          <a:xfrm>
            <a:off x="379878" y="1250323"/>
            <a:ext cx="5914707" cy="322753"/>
          </a:xfrm>
        </p:spPr>
        <p:txBody>
          <a:bodyPr/>
          <a:lstStyle/>
          <a:p>
            <a:r>
              <a:rPr lang="en-US" dirty="0"/>
              <a:t>SESSION INTRODUCTION</a:t>
            </a:r>
            <a:endParaRPr lang="en-AE" dirty="0"/>
          </a:p>
        </p:txBody>
      </p:sp>
      <p:sp>
        <p:nvSpPr>
          <p:cNvPr id="3" name="Subtitle 2">
            <a:extLst>
              <a:ext uri="{FF2B5EF4-FFF2-40B4-BE49-F238E27FC236}">
                <a16:creationId xmlns:a16="http://schemas.microsoft.com/office/drawing/2014/main" id="{04297C5F-9170-C8DF-D861-ADE1A91463A6}"/>
              </a:ext>
            </a:extLst>
          </p:cNvPr>
          <p:cNvSpPr>
            <a:spLocks noGrp="1"/>
          </p:cNvSpPr>
          <p:nvPr>
            <p:ph type="subTitle" idx="1"/>
          </p:nvPr>
        </p:nvSpPr>
        <p:spPr>
          <a:xfrm>
            <a:off x="379878" y="2120672"/>
            <a:ext cx="5914707" cy="256768"/>
          </a:xfrm>
        </p:spPr>
        <p:txBody>
          <a:bodyPr/>
          <a:lstStyle/>
          <a:p>
            <a:r>
              <a:rPr lang="en-US" dirty="0"/>
              <a:t>How Al Futtaim Automotive Competencies and Models Drive Success</a:t>
            </a:r>
            <a:endParaRPr lang="en-AE" dirty="0"/>
          </a:p>
        </p:txBody>
      </p:sp>
      <p:sp>
        <p:nvSpPr>
          <p:cNvPr id="5" name="Slide Number Placeholder 4">
            <a:extLst>
              <a:ext uri="{FF2B5EF4-FFF2-40B4-BE49-F238E27FC236}">
                <a16:creationId xmlns:a16="http://schemas.microsoft.com/office/drawing/2014/main" id="{D79A2340-1C84-B13B-AC80-75FF63E95AF4}"/>
              </a:ext>
            </a:extLst>
          </p:cNvPr>
          <p:cNvSpPr>
            <a:spLocks noGrp="1"/>
          </p:cNvSpPr>
          <p:nvPr>
            <p:ph type="sldNum" sz="quarter" idx="4"/>
          </p:nvPr>
        </p:nvSpPr>
        <p:spPr>
          <a:xfrm>
            <a:off x="6104965" y="9386047"/>
            <a:ext cx="524435" cy="322753"/>
          </a:xfrm>
        </p:spPr>
        <p:txBody>
          <a:bodyPr/>
          <a:lstStyle/>
          <a:p>
            <a:fld id="{ECCA700A-217A-43F9-BFCD-AFE4E0CB23D7}" type="slidenum">
              <a:rPr lang="en-US" smtClean="0"/>
              <a:pPr/>
              <a:t>9</a:t>
            </a:fld>
            <a:endParaRPr lang="en-US" dirty="0"/>
          </a:p>
        </p:txBody>
      </p:sp>
      <p:sp>
        <p:nvSpPr>
          <p:cNvPr id="4" name="Text Placeholder 3">
            <a:extLst>
              <a:ext uri="{FF2B5EF4-FFF2-40B4-BE49-F238E27FC236}">
                <a16:creationId xmlns:a16="http://schemas.microsoft.com/office/drawing/2014/main" id="{BEFEAF8C-AA56-4DFE-8BF2-42199A2DBC1A}"/>
              </a:ext>
            </a:extLst>
          </p:cNvPr>
          <p:cNvSpPr>
            <a:spLocks noGrp="1"/>
          </p:cNvSpPr>
          <p:nvPr>
            <p:ph type="body" sz="quarter" idx="10"/>
          </p:nvPr>
        </p:nvSpPr>
        <p:spPr>
          <a:xfrm>
            <a:off x="379412" y="2611306"/>
            <a:ext cx="5914707" cy="5833216"/>
          </a:xfrm>
        </p:spPr>
        <p:txBody>
          <a:bodyPr/>
          <a:lstStyle/>
          <a:p>
            <a:r>
              <a:rPr lang="en-US" b="1" dirty="0">
                <a:solidFill>
                  <a:schemeClr val="accent1"/>
                </a:solidFill>
              </a:rPr>
              <a:t>Slide 6</a:t>
            </a:r>
            <a:endParaRPr lang="en-GB" b="1" dirty="0"/>
          </a:p>
          <a:p>
            <a:r>
              <a:rPr lang="en-GB" b="1" dirty="0"/>
              <a:t>Introduction to Competency Frameworks and Leadership Models:</a:t>
            </a:r>
          </a:p>
          <a:p>
            <a:pPr marL="285750" indent="-285750">
              <a:buFont typeface="Arial" panose="020B0604020202020204" pitchFamily="34" charset="0"/>
              <a:buChar char="•"/>
            </a:pPr>
            <a:r>
              <a:rPr lang="en-GB" dirty="0"/>
              <a:t>Start the conversation with engaging questions</a:t>
            </a:r>
          </a:p>
          <a:p>
            <a:pPr marL="285750" indent="-285750" algn="just">
              <a:buFont typeface="Arial" panose="020B0604020202020204" pitchFamily="34" charset="0"/>
              <a:buChar char="•"/>
            </a:pPr>
            <a:r>
              <a:rPr lang="en-GB" b="1" dirty="0"/>
              <a:t>Engaging Question</a:t>
            </a:r>
            <a:r>
              <a:rPr lang="en-GB" dirty="0"/>
              <a:t>: "In today's dynamic automotive industry, what are some key challenges you face as leaders?" (Allow a few minutes for responses and acknowledge answers briefly.)</a:t>
            </a:r>
          </a:p>
          <a:p>
            <a:pPr marL="285750" indent="-285750" algn="just">
              <a:buFont typeface="Arial" panose="020B0604020202020204" pitchFamily="34" charset="0"/>
              <a:buChar char="•"/>
            </a:pPr>
            <a:r>
              <a:rPr lang="en-GB" dirty="0"/>
              <a:t>After reflection, </a:t>
            </a:r>
            <a:r>
              <a:rPr lang="en-US" dirty="0"/>
              <a:t>Briefly highlight the importance of Al Futtaim  Automotive's established competencies in achieving success.</a:t>
            </a:r>
          </a:p>
          <a:p>
            <a:pPr marL="628650" lvl="1" indent="-285750" algn="just">
              <a:buFont typeface="Arial" panose="020B0604020202020204" pitchFamily="34" charset="0"/>
              <a:buChar char="•"/>
            </a:pPr>
            <a:r>
              <a:rPr lang="en-US" dirty="0"/>
              <a:t>At Al Futtaim  Automotive, we take pride in our established competencies. They guide us in delivering exceptional performance and maintaining our leading position in the market."</a:t>
            </a:r>
          </a:p>
          <a:p>
            <a:pPr marL="285750" indent="-285750" algn="just">
              <a:buFont typeface="Arial" panose="020B0604020202020204" pitchFamily="34" charset="0"/>
              <a:buChar char="•"/>
            </a:pPr>
            <a:r>
              <a:rPr lang="en-GB" dirty="0"/>
              <a:t>Explain that the Leadership Model as a competency framework </a:t>
            </a:r>
            <a:r>
              <a:rPr lang="en-US" dirty="0"/>
              <a:t>outlines the skills and knowledge needed for success, and provides a roadmap for developing effective leadership behaviors."</a:t>
            </a:r>
            <a:endParaRPr lang="en-GB" dirty="0"/>
          </a:p>
          <a:p>
            <a:pPr marL="285750" indent="-285750">
              <a:buFont typeface="Arial" panose="020B0604020202020204" pitchFamily="34" charset="0"/>
              <a:buChar char="•"/>
            </a:pPr>
            <a:r>
              <a:rPr lang="en-US" dirty="0"/>
              <a:t>Encourage active participation and emphasize the value of shared experiences.</a:t>
            </a:r>
          </a:p>
          <a:p>
            <a:pPr marL="628650" lvl="1" indent="-285750" algn="just">
              <a:buFont typeface="Arial" panose="020B0604020202020204" pitchFamily="34" charset="0"/>
              <a:buChar char="•"/>
            </a:pPr>
            <a:r>
              <a:rPr lang="en-US" sz="1400" b="1" dirty="0"/>
              <a:t>Example: </a:t>
            </a:r>
            <a:r>
              <a:rPr lang="en-US" sz="1400" dirty="0"/>
              <a:t>I encourage you to actively participate and share your insights. Your leadership experiences within Al Futtaim Automotive are invaluable, and your interaction will enrich our discussion and learning.“</a:t>
            </a:r>
          </a:p>
          <a:p>
            <a:pPr marL="285750" indent="-285750" algn="just">
              <a:buFont typeface="Arial" panose="020B0604020202020204" pitchFamily="34" charset="0"/>
              <a:buChar char="•"/>
            </a:pPr>
            <a:r>
              <a:rPr lang="en-GB" dirty="0"/>
              <a:t>Acknowledge Al Futtaim Automotive's ongoing journey: Briefly mention that Al Futtaim Automotive is actively working on raising awareness and knowledge of the established competencies and their various applications.</a:t>
            </a:r>
          </a:p>
          <a:p>
            <a:pPr marL="285750" indent="-285750">
              <a:buFont typeface="Arial" panose="020B0604020202020204" pitchFamily="34" charset="0"/>
              <a:buChar char="•"/>
            </a:pPr>
            <a:endParaRPr lang="en-AE" dirty="0"/>
          </a:p>
        </p:txBody>
      </p:sp>
    </p:spTree>
    <p:extLst>
      <p:ext uri="{BB962C8B-B14F-4D97-AF65-F5344CB8AC3E}">
        <p14:creationId xmlns:p14="http://schemas.microsoft.com/office/powerpoint/2010/main" val="1013449890"/>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AlFuttim automotive">
      <a:dk1>
        <a:srgbClr val="000000"/>
      </a:dk1>
      <a:lt1>
        <a:sysClr val="window" lastClr="FFFFFF"/>
      </a:lt1>
      <a:dk2>
        <a:srgbClr val="5E5E5E"/>
      </a:dk2>
      <a:lt2>
        <a:srgbClr val="DDDDDD"/>
      </a:lt2>
      <a:accent1>
        <a:srgbClr val="00AEEF"/>
      </a:accent1>
      <a:accent2>
        <a:srgbClr val="005BAA"/>
      </a:accent2>
      <a:accent3>
        <a:srgbClr val="3FA374"/>
      </a:accent3>
      <a:accent4>
        <a:srgbClr val="F36252"/>
      </a:accent4>
      <a:accent5>
        <a:srgbClr val="58255D"/>
      </a:accent5>
      <a:accent6>
        <a:srgbClr val="3C6EAC"/>
      </a:accent6>
      <a:hlink>
        <a:srgbClr val="FFFFFF"/>
      </a:hlink>
      <a:folHlink>
        <a:srgbClr val="B2B2B2"/>
      </a:folHlink>
    </a:clrScheme>
    <a:fontScheme name="HNI new">
      <a:majorFont>
        <a:latin typeface="Myriad Pro"/>
        <a:ea typeface=""/>
        <a:cs typeface="Tajawal"/>
      </a:majorFont>
      <a:minorFont>
        <a:latin typeface="Century Gothic"/>
        <a:ea typeface=""/>
        <a:cs typeface="Tajaw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AlFuttim automotive">
      <a:dk1>
        <a:srgbClr val="000000"/>
      </a:dk1>
      <a:lt1>
        <a:sysClr val="window" lastClr="FFFFFF"/>
      </a:lt1>
      <a:dk2>
        <a:srgbClr val="5E5E5E"/>
      </a:dk2>
      <a:lt2>
        <a:srgbClr val="DDDDDD"/>
      </a:lt2>
      <a:accent1>
        <a:srgbClr val="00AEEF"/>
      </a:accent1>
      <a:accent2>
        <a:srgbClr val="005BAA"/>
      </a:accent2>
      <a:accent3>
        <a:srgbClr val="3FA374"/>
      </a:accent3>
      <a:accent4>
        <a:srgbClr val="F36252"/>
      </a:accent4>
      <a:accent5>
        <a:srgbClr val="58255D"/>
      </a:accent5>
      <a:accent6>
        <a:srgbClr val="3C6EAC"/>
      </a:accent6>
      <a:hlink>
        <a:srgbClr val="FFFFFF"/>
      </a:hlink>
      <a:folHlink>
        <a:srgbClr val="B2B2B2"/>
      </a:folHlink>
    </a:clrScheme>
    <a:fontScheme name="HNI new">
      <a:majorFont>
        <a:latin typeface="Myriad Pro"/>
        <a:ea typeface=""/>
        <a:cs typeface="Tajawal"/>
      </a:majorFont>
      <a:minorFont>
        <a:latin typeface="Century Gothic"/>
        <a:ea typeface=""/>
        <a:cs typeface="Tajaw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6" ma:contentTypeDescription="Create a new document." ma:contentTypeScope="" ma:versionID="04b99a14ac19080e5effe286c5afac79">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769c41d3d985f3a19f17b18a215d903f"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52e92df-ef05-4178-9ff7-ae52c84e8b80" xsi:nil="true"/>
    <lcf76f155ced4ddcb4097134ff3c332f xmlns="b1dd8b74-5c72-4bed-9600-dc522257a853">
      <Terms xmlns="http://schemas.microsoft.com/office/infopath/2007/PartnerControls"/>
    </lcf76f155ced4ddcb4097134ff3c332f>
    <SharedWithUsers xmlns="a52e92df-ef05-4178-9ff7-ae52c84e8b80">
      <UserInfo>
        <DisplayName/>
        <AccountId xsi:nil="true"/>
        <AccountType/>
      </UserInfo>
    </SharedWithUsers>
    <MediaLengthInSeconds xmlns="b1dd8b74-5c72-4bed-9600-dc522257a853" xsi:nil="true"/>
  </documentManagement>
</p:properties>
</file>

<file path=customXml/itemProps1.xml><?xml version="1.0" encoding="utf-8"?>
<ds:datastoreItem xmlns:ds="http://schemas.openxmlformats.org/officeDocument/2006/customXml" ds:itemID="{09088955-C925-45F6-ACE7-E3E7F6923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8b74-5c72-4bed-9600-dc522257a853"/>
    <ds:schemaRef ds:uri="a52e92df-ef05-4178-9ff7-ae52c84e8b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111719-8063-4D26-A3E4-74E0D08906EB}">
  <ds:schemaRefs>
    <ds:schemaRef ds:uri="http://schemas.microsoft.com/sharepoint/v3/contenttype/forms"/>
  </ds:schemaRefs>
</ds:datastoreItem>
</file>

<file path=customXml/itemProps3.xml><?xml version="1.0" encoding="utf-8"?>
<ds:datastoreItem xmlns:ds="http://schemas.openxmlformats.org/officeDocument/2006/customXml" ds:itemID="{08616B8F-1441-42EB-AEC8-1D5218352CAC}">
  <ds:schemaRefs>
    <ds:schemaRef ds:uri="http://purl.org/dc/terms/"/>
    <ds:schemaRef ds:uri="http://schemas.microsoft.com/office/2006/metadata/properties"/>
    <ds:schemaRef ds:uri="http://purl.org/dc/elements/1.1/"/>
    <ds:schemaRef ds:uri="http://schemas.microsoft.com/office/2006/documentManagement/types"/>
    <ds:schemaRef ds:uri="http://www.w3.org/XML/1998/namespace"/>
    <ds:schemaRef ds:uri="http://schemas.microsoft.com/office/infopath/2007/PartnerControls"/>
    <ds:schemaRef ds:uri="b1dd8b74-5c72-4bed-9600-dc522257a853"/>
    <ds:schemaRef ds:uri="http://schemas.openxmlformats.org/package/2006/metadata/core-properties"/>
    <ds:schemaRef ds:uri="a52e92df-ef05-4178-9ff7-ae52c84e8b8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15475</TotalTime>
  <Words>4787</Words>
  <Application>Microsoft Office PowerPoint</Application>
  <PresentationFormat>A4 Paper (210x297 mm)</PresentationFormat>
  <Paragraphs>724</Paragraphs>
  <Slides>44</Slides>
  <Notes>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Calibri</vt:lpstr>
      <vt:lpstr>Centaur</vt:lpstr>
      <vt:lpstr>Century Gothic</vt:lpstr>
      <vt:lpstr>Google Sans</vt:lpstr>
      <vt:lpstr>Open Sans</vt:lpstr>
      <vt:lpstr>Open Sans Extrabold</vt:lpstr>
      <vt:lpstr>Open Sans Light</vt:lpstr>
      <vt:lpstr>Roboto</vt:lpstr>
      <vt:lpstr>Söhne</vt:lpstr>
      <vt:lpstr>Office Theme</vt:lpstr>
      <vt:lpstr>1_Office Theme</vt:lpstr>
      <vt:lpstr>PowerPoint Presentation</vt:lpstr>
      <vt:lpstr>TABLE OF CONTENT</vt:lpstr>
      <vt:lpstr>INTRODUCTION</vt:lpstr>
      <vt:lpstr>INTRODUCTION</vt:lpstr>
      <vt:lpstr>INTRODUCTION</vt:lpstr>
      <vt:lpstr>SESSION INTRODUCTION</vt:lpstr>
      <vt:lpstr>SESSION INTRODUCTION</vt:lpstr>
      <vt:lpstr>SESSION INTRODUCTION</vt:lpstr>
      <vt:lpstr>SESSION INTRODUCTION</vt:lpstr>
      <vt:lpstr>SESSION INTRODUCTION</vt:lpstr>
      <vt:lpstr>SESSION INTRODUCTION</vt:lpstr>
      <vt:lpstr>SESSION INTRODUCTION</vt:lpstr>
      <vt:lpstr>SESSION INTRODUCTION</vt:lpstr>
      <vt:lpstr>SESSION INTRODUCTION</vt:lpstr>
      <vt:lpstr>SESSION INTRODUCTION</vt:lpstr>
      <vt:lpstr>SESSION INTRODUCTION</vt:lpstr>
      <vt:lpstr>AL FUTTAIM LEADERSHIP MODEL</vt:lpstr>
      <vt:lpstr>AL FUTTAIM LEADERSHIP MODEL</vt:lpstr>
      <vt:lpstr>AL FUTTAIM LEADERSHIP MODEL</vt:lpstr>
      <vt:lpstr>AL FUTTAIM LEADERSHIP MODEL</vt:lpstr>
      <vt:lpstr>AL FUTTAIM LEADERSHIP MODEL</vt:lpstr>
      <vt:lpstr>GAME SET-UP &amp; RULES</vt:lpstr>
      <vt:lpstr>GAME SET-UP &amp; RULES</vt:lpstr>
      <vt:lpstr>GAME SET-UP &amp; RULES</vt:lpstr>
      <vt:lpstr>GAME SET-UP &amp; RULES</vt:lpstr>
      <vt:lpstr>GAME SET-UP &amp; RULES</vt:lpstr>
      <vt:lpstr>GAME SET-UP &amp; RULES</vt:lpstr>
      <vt:lpstr>GAME SET-UP &amp; RULES</vt:lpstr>
      <vt:lpstr>GAME SET-UP &amp; RULES</vt:lpstr>
      <vt:lpstr>GAME SET-UP &amp; RULES</vt:lpstr>
      <vt:lpstr>SESSION DEBRIEF</vt:lpstr>
      <vt:lpstr>SESSION DEBRIEF</vt:lpstr>
      <vt:lpstr>SESSION DEBRIEF</vt:lpstr>
      <vt:lpstr>PowerPoint Presentation</vt:lpstr>
      <vt:lpstr>PowerPoint Presentation</vt:lpstr>
      <vt:lpstr>PowerPoint Presentation</vt:lpstr>
      <vt:lpstr>PowerPoint Presentation</vt:lpstr>
      <vt:lpstr>SCENARIO CARDS ANSWER SHEET</vt:lpstr>
      <vt:lpstr>PowerPoint Presentation</vt:lpstr>
      <vt:lpstr>PowerPoint Presentation</vt:lpstr>
      <vt:lpstr>PowerPoint Presentation</vt:lpstr>
      <vt:lpstr>PowerPoint Presentation</vt:lpstr>
      <vt:lpstr>SCENARIO CARDS ANSWER SHEET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Heba Elkhouly</dc:creator>
  <cp:lastModifiedBy>Sunita Rodrigues-External</cp:lastModifiedBy>
  <cp:revision>75</cp:revision>
  <dcterms:created xsi:type="dcterms:W3CDTF">2023-02-28T10:03:21Z</dcterms:created>
  <dcterms:modified xsi:type="dcterms:W3CDTF">2024-06-25T06:04:26Z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0x010100E2C82D294E8B3E408D6789D5DB978365</vt:lpwstr>
  </property>
  <property fmtid="{D5CDD505-2E9C-101B-9397-08002B2CF9AE}" pid="3" name="Order">
    <vt:r8>22500</vt:r8>
  </property>
  <property fmtid="{D5CDD505-2E9C-101B-9397-08002B2CF9AE}" pid="4" name="ComplianceAssetId">
    <vt:lpwstr/>
  </property>
  <property fmtid="{D5CDD505-2E9C-101B-9397-08002B2CF9AE}" pid="5" name="_activity">
    <vt:lpwstr>{"FileActivityType":"9","FileActivityTimeStamp":"2024-04-16T06:09:14.680Z","FileActivityUsersOnPage":[{"DisplayName":"Richa Patney","Id":"richa.patney@alfuttaim.com"}],"FileActivityNavigationId":null}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ies>
</file>